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56" r:id="rId5"/>
    <p:sldId id="274" r:id="rId6"/>
    <p:sldId id="284" r:id="rId7"/>
    <p:sldId id="259" r:id="rId8"/>
    <p:sldId id="258" r:id="rId9"/>
    <p:sldId id="275" r:id="rId10"/>
    <p:sldId id="277" r:id="rId11"/>
    <p:sldId id="261" r:id="rId12"/>
    <p:sldId id="271" r:id="rId13"/>
    <p:sldId id="262" r:id="rId14"/>
    <p:sldId id="278" r:id="rId15"/>
    <p:sldId id="273" r:id="rId16"/>
    <p:sldId id="279" r:id="rId17"/>
    <p:sldId id="263" r:id="rId18"/>
    <p:sldId id="270" r:id="rId19"/>
    <p:sldId id="285" r:id="rId20"/>
    <p:sldId id="264" r:id="rId21"/>
    <p:sldId id="269" r:id="rId22"/>
    <p:sldId id="265" r:id="rId23"/>
    <p:sldId id="266" r:id="rId24"/>
    <p:sldId id="280" r:id="rId25"/>
    <p:sldId id="267" r:id="rId26"/>
    <p:sldId id="282" r:id="rId27"/>
    <p:sldId id="281" r:id="rId28"/>
    <p:sldId id="28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C5AB05C-FE78-B1F8-3436-F6FCA45E8194}" name="Zurawsky, Christopher" initials="ZC" userId="S::zurawskyc@upmc.edu::e4ecd435-49fa-4c44-bd0d-ed0b7dafdbe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B4D4"/>
    <a:srgbClr val="52D2E3"/>
    <a:srgbClr val="EDBBBE"/>
    <a:srgbClr val="D3BB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B8DCE8-9F96-4A7D-BBC2-2E8E68E4EB89}" type="doc">
      <dgm:prSet loTypeId="urn:microsoft.com/office/officeart/2008/layout/LinedList" loCatId="list" qsTypeId="urn:microsoft.com/office/officeart/2005/8/quickstyle/3d1" qsCatId="3D" csTypeId="urn:microsoft.com/office/officeart/2005/8/colors/colorful1" csCatId="colorful" phldr="1"/>
      <dgm:spPr/>
      <dgm:t>
        <a:bodyPr/>
        <a:lstStyle/>
        <a:p>
          <a:endParaRPr lang="en-US"/>
        </a:p>
      </dgm:t>
    </dgm:pt>
    <dgm:pt modelId="{58B5A189-71EF-4EC4-885A-10FDCAB2173B}">
      <dgm:prSet custT="1"/>
      <dgm:spPr/>
      <dgm:t>
        <a:bodyPr/>
        <a:lstStyle/>
        <a:p>
          <a:r>
            <a:rPr lang="en-US" sz="2500" kern="1200" dirty="0">
              <a:solidFill>
                <a:prstClr val="black">
                  <a:lumMod val="65000"/>
                  <a:lumOff val="35000"/>
                </a:prstClr>
              </a:solidFill>
              <a:latin typeface="Corbel" panose="020B0503020204020204"/>
              <a:ea typeface="+mn-ea"/>
              <a:cs typeface="Calibri"/>
            </a:rPr>
            <a:t>It should be clear who has documented the data.</a:t>
          </a:r>
        </a:p>
      </dgm:t>
    </dgm:pt>
    <dgm:pt modelId="{52B9F25E-0386-48CB-AD88-1311E5F1709D}" type="parTrans" cxnId="{65F21BC0-282A-47F1-AD1B-7BB683F9DFBC}">
      <dgm:prSet/>
      <dgm:spPr/>
      <dgm:t>
        <a:bodyPr/>
        <a:lstStyle/>
        <a:p>
          <a:endParaRPr lang="en-US"/>
        </a:p>
      </dgm:t>
    </dgm:pt>
    <dgm:pt modelId="{07842D8E-2CB8-4F42-9A01-2C866C4D8B2A}" type="sibTrans" cxnId="{65F21BC0-282A-47F1-AD1B-7BB683F9DFBC}">
      <dgm:prSet/>
      <dgm:spPr/>
      <dgm:t>
        <a:bodyPr/>
        <a:lstStyle/>
        <a:p>
          <a:endParaRPr lang="en-US"/>
        </a:p>
      </dgm:t>
    </dgm:pt>
    <dgm:pt modelId="{A809B2AD-5B12-4FF4-AD5E-AE0149AD83A6}">
      <dgm:prSet custT="1"/>
      <dgm:spPr/>
      <dgm:t>
        <a:bodyPr/>
        <a:lstStyle/>
        <a:p>
          <a:r>
            <a:rPr lang="en-US" sz="2500" kern="1200" dirty="0">
              <a:solidFill>
                <a:prstClr val="black">
                  <a:lumMod val="65000"/>
                  <a:lumOff val="35000"/>
                </a:prstClr>
              </a:solidFill>
              <a:latin typeface="Corbel" panose="020B0503020204020204"/>
              <a:ea typeface="+mn-ea"/>
              <a:cs typeface="Calibri"/>
            </a:rPr>
            <a:t>This means there should be a signature and date on all documentation. Every page.</a:t>
          </a:r>
        </a:p>
      </dgm:t>
    </dgm:pt>
    <dgm:pt modelId="{4A8E24ED-E594-4B9B-BD4F-5C51B8F49EC7}" type="parTrans" cxnId="{8EDEF117-7B05-4200-9177-57C9E1B8CB4A}">
      <dgm:prSet/>
      <dgm:spPr/>
      <dgm:t>
        <a:bodyPr/>
        <a:lstStyle/>
        <a:p>
          <a:endParaRPr lang="en-US"/>
        </a:p>
      </dgm:t>
    </dgm:pt>
    <dgm:pt modelId="{BE3704C8-A691-47EA-9A50-16A1CEE8513C}" type="sibTrans" cxnId="{8EDEF117-7B05-4200-9177-57C9E1B8CB4A}">
      <dgm:prSet/>
      <dgm:spPr/>
      <dgm:t>
        <a:bodyPr/>
        <a:lstStyle/>
        <a:p>
          <a:endParaRPr lang="en-US"/>
        </a:p>
      </dgm:t>
    </dgm:pt>
    <dgm:pt modelId="{FF102FE0-0FF4-4EE9-9419-004428A6CC92}">
      <dgm:prSet custT="1"/>
      <dgm:spPr/>
      <dgm:t>
        <a:bodyPr/>
        <a:lstStyle/>
        <a:p>
          <a:r>
            <a:rPr lang="en-US" sz="2500" kern="1200" dirty="0">
              <a:solidFill>
                <a:prstClr val="black">
                  <a:lumMod val="65000"/>
                  <a:lumOff val="35000"/>
                </a:prstClr>
              </a:solidFill>
              <a:latin typeface="Corbel" panose="020B0503020204020204"/>
              <a:ea typeface="+mn-ea"/>
              <a:cs typeface="Calibri"/>
            </a:rPr>
            <a:t>If more than one person makes an entry on the same source document, each entry must be signed and dated.</a:t>
          </a:r>
        </a:p>
      </dgm:t>
    </dgm:pt>
    <dgm:pt modelId="{37327852-C34E-4A94-92E6-F76459290A22}" type="parTrans" cxnId="{67C1F81B-53D3-49FB-87CB-6974AEB85EFB}">
      <dgm:prSet/>
      <dgm:spPr/>
      <dgm:t>
        <a:bodyPr/>
        <a:lstStyle/>
        <a:p>
          <a:endParaRPr lang="en-US"/>
        </a:p>
      </dgm:t>
    </dgm:pt>
    <dgm:pt modelId="{EA37160B-A4A5-40B0-9CA5-AC0BC93BB56C}" type="sibTrans" cxnId="{67C1F81B-53D3-49FB-87CB-6974AEB85EFB}">
      <dgm:prSet/>
      <dgm:spPr/>
      <dgm:t>
        <a:bodyPr/>
        <a:lstStyle/>
        <a:p>
          <a:endParaRPr lang="en-US"/>
        </a:p>
      </dgm:t>
    </dgm:pt>
    <dgm:pt modelId="{D863A4B8-63E1-4BA3-AC0A-C1F6A410D15D}">
      <dgm:prSet custT="1"/>
      <dgm:spPr/>
      <dgm:t>
        <a:bodyPr/>
        <a:lstStyle/>
        <a:p>
          <a:pPr marL="219075" indent="-219075" algn="l" defTabSz="914400" rtl="0" eaLnBrk="1" latinLnBrk="0" hangingPunct="1">
            <a:lnSpc>
              <a:spcPct val="90000"/>
            </a:lnSpc>
            <a:spcBef>
              <a:spcPts val="960"/>
            </a:spcBef>
            <a:buClr>
              <a:schemeClr val="accent1"/>
            </a:buClr>
            <a:buFont typeface="Wingdings 2" pitchFamily="18" charset="2"/>
            <a:buChar char=""/>
          </a:pPr>
          <a:r>
            <a:rPr lang="en-US" sz="2500" kern="1200" dirty="0">
              <a:solidFill>
                <a:schemeClr val="tx1">
                  <a:lumMod val="65000"/>
                  <a:lumOff val="35000"/>
                </a:schemeClr>
              </a:solidFill>
              <a:latin typeface="+mn-lt"/>
              <a:ea typeface="+mn-ea"/>
              <a:cs typeface="Calibri"/>
            </a:rPr>
            <a:t>If a record is changed, it should be clear who made the change.</a:t>
          </a:r>
        </a:p>
      </dgm:t>
    </dgm:pt>
    <dgm:pt modelId="{522BD502-B5F4-4941-BAA0-0DD043CBEB8C}" type="parTrans" cxnId="{6330D5D0-377D-4643-AC09-020BE5710FD8}">
      <dgm:prSet/>
      <dgm:spPr/>
      <dgm:t>
        <a:bodyPr/>
        <a:lstStyle/>
        <a:p>
          <a:endParaRPr lang="en-US"/>
        </a:p>
      </dgm:t>
    </dgm:pt>
    <dgm:pt modelId="{C7B33D05-9456-4439-9072-910DD997C7E2}" type="sibTrans" cxnId="{6330D5D0-377D-4643-AC09-020BE5710FD8}">
      <dgm:prSet/>
      <dgm:spPr/>
      <dgm:t>
        <a:bodyPr/>
        <a:lstStyle/>
        <a:p>
          <a:endParaRPr lang="en-US"/>
        </a:p>
      </dgm:t>
    </dgm:pt>
    <dgm:pt modelId="{FC45A3C7-45C1-4B1E-B2D6-23E28E98E54D}" type="pres">
      <dgm:prSet presAssocID="{95B8DCE8-9F96-4A7D-BBC2-2E8E68E4EB89}" presName="vert0" presStyleCnt="0">
        <dgm:presLayoutVars>
          <dgm:dir/>
          <dgm:animOne val="branch"/>
          <dgm:animLvl val="lvl"/>
        </dgm:presLayoutVars>
      </dgm:prSet>
      <dgm:spPr/>
    </dgm:pt>
    <dgm:pt modelId="{F5948E68-EFF5-418D-942D-DD3041318234}" type="pres">
      <dgm:prSet presAssocID="{58B5A189-71EF-4EC4-885A-10FDCAB2173B}" presName="thickLine" presStyleLbl="alignNode1" presStyleIdx="0" presStyleCnt="4"/>
      <dgm:spPr/>
    </dgm:pt>
    <dgm:pt modelId="{74FA1F1F-3549-429F-83BC-77AEAE055B44}" type="pres">
      <dgm:prSet presAssocID="{58B5A189-71EF-4EC4-885A-10FDCAB2173B}" presName="horz1" presStyleCnt="0"/>
      <dgm:spPr/>
    </dgm:pt>
    <dgm:pt modelId="{C3741E2F-5A9F-4B40-8A43-DBD2AEF057D8}" type="pres">
      <dgm:prSet presAssocID="{58B5A189-71EF-4EC4-885A-10FDCAB2173B}" presName="tx1" presStyleLbl="revTx" presStyleIdx="0" presStyleCnt="4"/>
      <dgm:spPr/>
    </dgm:pt>
    <dgm:pt modelId="{6CC8ACC3-ED9C-40B1-B42E-7DCE45B8D239}" type="pres">
      <dgm:prSet presAssocID="{58B5A189-71EF-4EC4-885A-10FDCAB2173B}" presName="vert1" presStyleCnt="0"/>
      <dgm:spPr/>
    </dgm:pt>
    <dgm:pt modelId="{9DA761A5-1596-4D57-AC21-B8E7C52B21FD}" type="pres">
      <dgm:prSet presAssocID="{A809B2AD-5B12-4FF4-AD5E-AE0149AD83A6}" presName="thickLine" presStyleLbl="alignNode1" presStyleIdx="1" presStyleCnt="4"/>
      <dgm:spPr/>
    </dgm:pt>
    <dgm:pt modelId="{057610E4-C216-48CC-8BC9-DC05892F2EBD}" type="pres">
      <dgm:prSet presAssocID="{A809B2AD-5B12-4FF4-AD5E-AE0149AD83A6}" presName="horz1" presStyleCnt="0"/>
      <dgm:spPr/>
    </dgm:pt>
    <dgm:pt modelId="{344A804B-063A-4264-AFF9-77A035292BF4}" type="pres">
      <dgm:prSet presAssocID="{A809B2AD-5B12-4FF4-AD5E-AE0149AD83A6}" presName="tx1" presStyleLbl="revTx" presStyleIdx="1" presStyleCnt="4"/>
      <dgm:spPr/>
    </dgm:pt>
    <dgm:pt modelId="{E2BB9D85-D285-4C83-92FE-804D14749E25}" type="pres">
      <dgm:prSet presAssocID="{A809B2AD-5B12-4FF4-AD5E-AE0149AD83A6}" presName="vert1" presStyleCnt="0"/>
      <dgm:spPr/>
    </dgm:pt>
    <dgm:pt modelId="{18EDFF7E-C99A-4A82-8577-B6275D2A7CFA}" type="pres">
      <dgm:prSet presAssocID="{FF102FE0-0FF4-4EE9-9419-004428A6CC92}" presName="thickLine" presStyleLbl="alignNode1" presStyleIdx="2" presStyleCnt="4"/>
      <dgm:spPr/>
    </dgm:pt>
    <dgm:pt modelId="{BEF4A9AF-5240-4B13-BD4B-0DE6DBB432DD}" type="pres">
      <dgm:prSet presAssocID="{FF102FE0-0FF4-4EE9-9419-004428A6CC92}" presName="horz1" presStyleCnt="0"/>
      <dgm:spPr/>
    </dgm:pt>
    <dgm:pt modelId="{04B72525-CB8A-44FA-AF51-0675CD139AC2}" type="pres">
      <dgm:prSet presAssocID="{FF102FE0-0FF4-4EE9-9419-004428A6CC92}" presName="tx1" presStyleLbl="revTx" presStyleIdx="2" presStyleCnt="4"/>
      <dgm:spPr/>
    </dgm:pt>
    <dgm:pt modelId="{9BBF743A-6060-412E-8AA4-1E39E8BCED7F}" type="pres">
      <dgm:prSet presAssocID="{FF102FE0-0FF4-4EE9-9419-004428A6CC92}" presName="vert1" presStyleCnt="0"/>
      <dgm:spPr/>
    </dgm:pt>
    <dgm:pt modelId="{57274D57-6C83-450D-B871-1917C06EC97A}" type="pres">
      <dgm:prSet presAssocID="{D863A4B8-63E1-4BA3-AC0A-C1F6A410D15D}" presName="thickLine" presStyleLbl="alignNode1" presStyleIdx="3" presStyleCnt="4"/>
      <dgm:spPr/>
    </dgm:pt>
    <dgm:pt modelId="{40D3E20B-454E-4993-A4B3-46EE21823518}" type="pres">
      <dgm:prSet presAssocID="{D863A4B8-63E1-4BA3-AC0A-C1F6A410D15D}" presName="horz1" presStyleCnt="0"/>
      <dgm:spPr/>
    </dgm:pt>
    <dgm:pt modelId="{E8623A36-F815-4001-9D46-4C7EE0116202}" type="pres">
      <dgm:prSet presAssocID="{D863A4B8-63E1-4BA3-AC0A-C1F6A410D15D}" presName="tx1" presStyleLbl="revTx" presStyleIdx="3" presStyleCnt="4"/>
      <dgm:spPr/>
    </dgm:pt>
    <dgm:pt modelId="{69983A4F-4966-4834-9697-4DC6856AEE04}" type="pres">
      <dgm:prSet presAssocID="{D863A4B8-63E1-4BA3-AC0A-C1F6A410D15D}" presName="vert1" presStyleCnt="0"/>
      <dgm:spPr/>
    </dgm:pt>
  </dgm:ptLst>
  <dgm:cxnLst>
    <dgm:cxn modelId="{8EDEF117-7B05-4200-9177-57C9E1B8CB4A}" srcId="{95B8DCE8-9F96-4A7D-BBC2-2E8E68E4EB89}" destId="{A809B2AD-5B12-4FF4-AD5E-AE0149AD83A6}" srcOrd="1" destOrd="0" parTransId="{4A8E24ED-E594-4B9B-BD4F-5C51B8F49EC7}" sibTransId="{BE3704C8-A691-47EA-9A50-16A1CEE8513C}"/>
    <dgm:cxn modelId="{67C1F81B-53D3-49FB-87CB-6974AEB85EFB}" srcId="{95B8DCE8-9F96-4A7D-BBC2-2E8E68E4EB89}" destId="{FF102FE0-0FF4-4EE9-9419-004428A6CC92}" srcOrd="2" destOrd="0" parTransId="{37327852-C34E-4A94-92E6-F76459290A22}" sibTransId="{EA37160B-A4A5-40B0-9CA5-AC0BC93BB56C}"/>
    <dgm:cxn modelId="{417E8471-08BF-4CDF-8E3B-593F5009880C}" type="presOf" srcId="{58B5A189-71EF-4EC4-885A-10FDCAB2173B}" destId="{C3741E2F-5A9F-4B40-8A43-DBD2AEF057D8}" srcOrd="0" destOrd="0" presId="urn:microsoft.com/office/officeart/2008/layout/LinedList"/>
    <dgm:cxn modelId="{2F710391-34CD-4940-A5D9-338CDC669BA0}" type="presOf" srcId="{A809B2AD-5B12-4FF4-AD5E-AE0149AD83A6}" destId="{344A804B-063A-4264-AFF9-77A035292BF4}" srcOrd="0" destOrd="0" presId="urn:microsoft.com/office/officeart/2008/layout/LinedList"/>
    <dgm:cxn modelId="{327FC8BC-5911-4D69-8231-DB03431FD595}" type="presOf" srcId="{D863A4B8-63E1-4BA3-AC0A-C1F6A410D15D}" destId="{E8623A36-F815-4001-9D46-4C7EE0116202}" srcOrd="0" destOrd="0" presId="urn:microsoft.com/office/officeart/2008/layout/LinedList"/>
    <dgm:cxn modelId="{BF83F9BF-0F65-4AAE-B758-C610D53D9358}" type="presOf" srcId="{95B8DCE8-9F96-4A7D-BBC2-2E8E68E4EB89}" destId="{FC45A3C7-45C1-4B1E-B2D6-23E28E98E54D}" srcOrd="0" destOrd="0" presId="urn:microsoft.com/office/officeart/2008/layout/LinedList"/>
    <dgm:cxn modelId="{65F21BC0-282A-47F1-AD1B-7BB683F9DFBC}" srcId="{95B8DCE8-9F96-4A7D-BBC2-2E8E68E4EB89}" destId="{58B5A189-71EF-4EC4-885A-10FDCAB2173B}" srcOrd="0" destOrd="0" parTransId="{52B9F25E-0386-48CB-AD88-1311E5F1709D}" sibTransId="{07842D8E-2CB8-4F42-9A01-2C866C4D8B2A}"/>
    <dgm:cxn modelId="{6330D5D0-377D-4643-AC09-020BE5710FD8}" srcId="{95B8DCE8-9F96-4A7D-BBC2-2E8E68E4EB89}" destId="{D863A4B8-63E1-4BA3-AC0A-C1F6A410D15D}" srcOrd="3" destOrd="0" parTransId="{522BD502-B5F4-4941-BAA0-0DD043CBEB8C}" sibTransId="{C7B33D05-9456-4439-9072-910DD997C7E2}"/>
    <dgm:cxn modelId="{9ECCB7FE-B694-434F-B891-0FAF47A1C987}" type="presOf" srcId="{FF102FE0-0FF4-4EE9-9419-004428A6CC92}" destId="{04B72525-CB8A-44FA-AF51-0675CD139AC2}" srcOrd="0" destOrd="0" presId="urn:microsoft.com/office/officeart/2008/layout/LinedList"/>
    <dgm:cxn modelId="{52C17989-B21C-423B-A217-52384EBF3181}" type="presParOf" srcId="{FC45A3C7-45C1-4B1E-B2D6-23E28E98E54D}" destId="{F5948E68-EFF5-418D-942D-DD3041318234}" srcOrd="0" destOrd="0" presId="urn:microsoft.com/office/officeart/2008/layout/LinedList"/>
    <dgm:cxn modelId="{B050E775-A0D1-49F7-B707-D82F6C7969E3}" type="presParOf" srcId="{FC45A3C7-45C1-4B1E-B2D6-23E28E98E54D}" destId="{74FA1F1F-3549-429F-83BC-77AEAE055B44}" srcOrd="1" destOrd="0" presId="urn:microsoft.com/office/officeart/2008/layout/LinedList"/>
    <dgm:cxn modelId="{6CCEF22D-2452-4E90-A3AB-412A52DD5EEB}" type="presParOf" srcId="{74FA1F1F-3549-429F-83BC-77AEAE055B44}" destId="{C3741E2F-5A9F-4B40-8A43-DBD2AEF057D8}" srcOrd="0" destOrd="0" presId="urn:microsoft.com/office/officeart/2008/layout/LinedList"/>
    <dgm:cxn modelId="{4E58847B-E9EC-4616-BB51-3F5AEC4C02A8}" type="presParOf" srcId="{74FA1F1F-3549-429F-83BC-77AEAE055B44}" destId="{6CC8ACC3-ED9C-40B1-B42E-7DCE45B8D239}" srcOrd="1" destOrd="0" presId="urn:microsoft.com/office/officeart/2008/layout/LinedList"/>
    <dgm:cxn modelId="{4BF4698D-B9E7-43E0-ADB8-753EB5D90C15}" type="presParOf" srcId="{FC45A3C7-45C1-4B1E-B2D6-23E28E98E54D}" destId="{9DA761A5-1596-4D57-AC21-B8E7C52B21FD}" srcOrd="2" destOrd="0" presId="urn:microsoft.com/office/officeart/2008/layout/LinedList"/>
    <dgm:cxn modelId="{52D848C4-A863-4579-BCD8-28D06D43AC30}" type="presParOf" srcId="{FC45A3C7-45C1-4B1E-B2D6-23E28E98E54D}" destId="{057610E4-C216-48CC-8BC9-DC05892F2EBD}" srcOrd="3" destOrd="0" presId="urn:microsoft.com/office/officeart/2008/layout/LinedList"/>
    <dgm:cxn modelId="{8310F870-8286-46D0-9826-E1F581267233}" type="presParOf" srcId="{057610E4-C216-48CC-8BC9-DC05892F2EBD}" destId="{344A804B-063A-4264-AFF9-77A035292BF4}" srcOrd="0" destOrd="0" presId="urn:microsoft.com/office/officeart/2008/layout/LinedList"/>
    <dgm:cxn modelId="{5ECA7C87-EB0D-48F4-97FF-E02F935F7736}" type="presParOf" srcId="{057610E4-C216-48CC-8BC9-DC05892F2EBD}" destId="{E2BB9D85-D285-4C83-92FE-804D14749E25}" srcOrd="1" destOrd="0" presId="urn:microsoft.com/office/officeart/2008/layout/LinedList"/>
    <dgm:cxn modelId="{B47925CE-A4F6-49E3-A367-3814375C9465}" type="presParOf" srcId="{FC45A3C7-45C1-4B1E-B2D6-23E28E98E54D}" destId="{18EDFF7E-C99A-4A82-8577-B6275D2A7CFA}" srcOrd="4" destOrd="0" presId="urn:microsoft.com/office/officeart/2008/layout/LinedList"/>
    <dgm:cxn modelId="{99A61B9A-B9C6-4D19-B36A-82EA48CA618E}" type="presParOf" srcId="{FC45A3C7-45C1-4B1E-B2D6-23E28E98E54D}" destId="{BEF4A9AF-5240-4B13-BD4B-0DE6DBB432DD}" srcOrd="5" destOrd="0" presId="urn:microsoft.com/office/officeart/2008/layout/LinedList"/>
    <dgm:cxn modelId="{151FF5BE-14F5-4372-94DB-0FFA4D11F058}" type="presParOf" srcId="{BEF4A9AF-5240-4B13-BD4B-0DE6DBB432DD}" destId="{04B72525-CB8A-44FA-AF51-0675CD139AC2}" srcOrd="0" destOrd="0" presId="urn:microsoft.com/office/officeart/2008/layout/LinedList"/>
    <dgm:cxn modelId="{AD85924F-D7B0-4CF2-BD2D-C4B93F5ED9FF}" type="presParOf" srcId="{BEF4A9AF-5240-4B13-BD4B-0DE6DBB432DD}" destId="{9BBF743A-6060-412E-8AA4-1E39E8BCED7F}" srcOrd="1" destOrd="0" presId="urn:microsoft.com/office/officeart/2008/layout/LinedList"/>
    <dgm:cxn modelId="{37A4465A-AE2A-4AA8-867D-8F9041B462CC}" type="presParOf" srcId="{FC45A3C7-45C1-4B1E-B2D6-23E28E98E54D}" destId="{57274D57-6C83-450D-B871-1917C06EC97A}" srcOrd="6" destOrd="0" presId="urn:microsoft.com/office/officeart/2008/layout/LinedList"/>
    <dgm:cxn modelId="{079F54A2-5A4D-4854-BC1A-D249C735DBC8}" type="presParOf" srcId="{FC45A3C7-45C1-4B1E-B2D6-23E28E98E54D}" destId="{40D3E20B-454E-4993-A4B3-46EE21823518}" srcOrd="7" destOrd="0" presId="urn:microsoft.com/office/officeart/2008/layout/LinedList"/>
    <dgm:cxn modelId="{13113F50-9E4D-4328-91AA-54C8BBCCB9A9}" type="presParOf" srcId="{40D3E20B-454E-4993-A4B3-46EE21823518}" destId="{E8623A36-F815-4001-9D46-4C7EE0116202}" srcOrd="0" destOrd="0" presId="urn:microsoft.com/office/officeart/2008/layout/LinedList"/>
    <dgm:cxn modelId="{6AF242E9-6D97-4EF2-AE8C-FCC9F15DCB9E}" type="presParOf" srcId="{40D3E20B-454E-4993-A4B3-46EE21823518}" destId="{69983A4F-4966-4834-9697-4DC6856AEE04}" srcOrd="1" destOrd="0" presId="urn:microsoft.com/office/officeart/2008/layout/LinedLis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48E68-EFF5-418D-942D-DD3041318234}">
      <dsp:nvSpPr>
        <dsp:cNvPr id="0" name=""/>
        <dsp:cNvSpPr/>
      </dsp:nvSpPr>
      <dsp:spPr>
        <a:xfrm>
          <a:off x="0" y="0"/>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3741E2F-5A9F-4B40-8A43-DBD2AEF057D8}">
      <dsp:nvSpPr>
        <dsp:cNvPr id="0" name=""/>
        <dsp:cNvSpPr/>
      </dsp:nvSpPr>
      <dsp:spPr>
        <a:xfrm>
          <a:off x="0" y="0"/>
          <a:ext cx="7728267" cy="1271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solidFill>
                <a:prstClr val="black">
                  <a:lumMod val="65000"/>
                  <a:lumOff val="35000"/>
                </a:prstClr>
              </a:solidFill>
              <a:latin typeface="Corbel" panose="020B0503020204020204"/>
              <a:ea typeface="+mn-ea"/>
              <a:cs typeface="Calibri"/>
            </a:rPr>
            <a:t>It should be clear who has documented the data.</a:t>
          </a:r>
        </a:p>
      </dsp:txBody>
      <dsp:txXfrm>
        <a:off x="0" y="0"/>
        <a:ext cx="7728267" cy="1271831"/>
      </dsp:txXfrm>
    </dsp:sp>
    <dsp:sp modelId="{9DA761A5-1596-4D57-AC21-B8E7C52B21FD}">
      <dsp:nvSpPr>
        <dsp:cNvPr id="0" name=""/>
        <dsp:cNvSpPr/>
      </dsp:nvSpPr>
      <dsp:spPr>
        <a:xfrm>
          <a:off x="0" y="1271831"/>
          <a:ext cx="7728267" cy="0"/>
        </a:xfrm>
        <a:prstGeom prst="line">
          <a:avLst/>
        </a:prstGeom>
        <a:solidFill>
          <a:schemeClr val="accent3">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44A804B-063A-4264-AFF9-77A035292BF4}">
      <dsp:nvSpPr>
        <dsp:cNvPr id="0" name=""/>
        <dsp:cNvSpPr/>
      </dsp:nvSpPr>
      <dsp:spPr>
        <a:xfrm>
          <a:off x="0" y="1271831"/>
          <a:ext cx="7728267" cy="1271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solidFill>
                <a:prstClr val="black">
                  <a:lumMod val="65000"/>
                  <a:lumOff val="35000"/>
                </a:prstClr>
              </a:solidFill>
              <a:latin typeface="Corbel" panose="020B0503020204020204"/>
              <a:ea typeface="+mn-ea"/>
              <a:cs typeface="Calibri"/>
            </a:rPr>
            <a:t>This means there should be a signature and date on all documentation. Every page.</a:t>
          </a:r>
        </a:p>
      </dsp:txBody>
      <dsp:txXfrm>
        <a:off x="0" y="1271831"/>
        <a:ext cx="7728267" cy="1271831"/>
      </dsp:txXfrm>
    </dsp:sp>
    <dsp:sp modelId="{18EDFF7E-C99A-4A82-8577-B6275D2A7CFA}">
      <dsp:nvSpPr>
        <dsp:cNvPr id="0" name=""/>
        <dsp:cNvSpPr/>
      </dsp:nvSpPr>
      <dsp:spPr>
        <a:xfrm>
          <a:off x="0" y="2543662"/>
          <a:ext cx="7728267" cy="0"/>
        </a:xfrm>
        <a:prstGeom prst="line">
          <a:avLst/>
        </a:prstGeom>
        <a:solidFill>
          <a:schemeClr val="accent4">
            <a:hueOff val="0"/>
            <a:satOff val="0"/>
            <a:lumOff val="0"/>
            <a:alphaOff val="0"/>
          </a:schemeClr>
        </a:solidFill>
        <a:ln w="9525" cap="flat" cmpd="sng" algn="ctr">
          <a:solidFill>
            <a:schemeClr val="accent4">
              <a:hueOff val="0"/>
              <a:satOff val="0"/>
              <a:lumOff val="0"/>
              <a:alphaOff val="0"/>
            </a:schemeClr>
          </a:solidFill>
          <a:prstDash val="solid"/>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4B72525-CB8A-44FA-AF51-0675CD139AC2}">
      <dsp:nvSpPr>
        <dsp:cNvPr id="0" name=""/>
        <dsp:cNvSpPr/>
      </dsp:nvSpPr>
      <dsp:spPr>
        <a:xfrm>
          <a:off x="0" y="2543662"/>
          <a:ext cx="7728267" cy="1271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solidFill>
                <a:prstClr val="black">
                  <a:lumMod val="65000"/>
                  <a:lumOff val="35000"/>
                </a:prstClr>
              </a:solidFill>
              <a:latin typeface="Corbel" panose="020B0503020204020204"/>
              <a:ea typeface="+mn-ea"/>
              <a:cs typeface="Calibri"/>
            </a:rPr>
            <a:t>If more than one person makes an entry on the same source document, each entry must be signed and dated.</a:t>
          </a:r>
        </a:p>
      </dsp:txBody>
      <dsp:txXfrm>
        <a:off x="0" y="2543662"/>
        <a:ext cx="7728267" cy="1271831"/>
      </dsp:txXfrm>
    </dsp:sp>
    <dsp:sp modelId="{57274D57-6C83-450D-B871-1917C06EC97A}">
      <dsp:nvSpPr>
        <dsp:cNvPr id="0" name=""/>
        <dsp:cNvSpPr/>
      </dsp:nvSpPr>
      <dsp:spPr>
        <a:xfrm>
          <a:off x="0" y="3815493"/>
          <a:ext cx="7728267" cy="0"/>
        </a:xfrm>
        <a:prstGeom prst="line">
          <a:avLst/>
        </a:prstGeom>
        <a:solidFill>
          <a:schemeClr val="accent5">
            <a:hueOff val="0"/>
            <a:satOff val="0"/>
            <a:lumOff val="0"/>
            <a:alphaOff val="0"/>
          </a:schemeClr>
        </a:solidFill>
        <a:ln w="9525" cap="flat" cmpd="sng" algn="ctr">
          <a:solidFill>
            <a:schemeClr val="accent5">
              <a:hueOff val="0"/>
              <a:satOff val="0"/>
              <a:lumOff val="0"/>
              <a:alphaOff val="0"/>
            </a:schemeClr>
          </a:solidFill>
          <a:prstDash val="solid"/>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8623A36-F815-4001-9D46-4C7EE0116202}">
      <dsp:nvSpPr>
        <dsp:cNvPr id="0" name=""/>
        <dsp:cNvSpPr/>
      </dsp:nvSpPr>
      <dsp:spPr>
        <a:xfrm>
          <a:off x="0" y="3815493"/>
          <a:ext cx="7728267" cy="1271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219075" lvl="0" indent="-219075" algn="l" defTabSz="914400" rtl="0" eaLnBrk="1" latinLnBrk="0" hangingPunct="1">
            <a:lnSpc>
              <a:spcPct val="90000"/>
            </a:lnSpc>
            <a:spcBef>
              <a:spcPct val="0"/>
            </a:spcBef>
            <a:spcAft>
              <a:spcPct val="35000"/>
            </a:spcAft>
            <a:buClr>
              <a:schemeClr val="accent1"/>
            </a:buClr>
            <a:buFont typeface="Wingdings 2" pitchFamily="18" charset="2"/>
            <a:buNone/>
          </a:pPr>
          <a:r>
            <a:rPr lang="en-US" sz="2500" kern="1200" dirty="0">
              <a:solidFill>
                <a:schemeClr val="tx1">
                  <a:lumMod val="65000"/>
                  <a:lumOff val="35000"/>
                </a:schemeClr>
              </a:solidFill>
              <a:latin typeface="+mn-lt"/>
              <a:ea typeface="+mn-ea"/>
              <a:cs typeface="Calibri"/>
            </a:rPr>
            <a:t>If a record is changed, it should be clear who made the change.</a:t>
          </a:r>
        </a:p>
      </dsp:txBody>
      <dsp:txXfrm>
        <a:off x="0" y="3815493"/>
        <a:ext cx="7728267" cy="127183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442019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727627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70773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255952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557919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772707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4241780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4253412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2438984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dirty="0"/>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58363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dirty="0"/>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8/16/2023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1844963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dirty="0"/>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8/16/2023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359128698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www.researchgate.net/publication/51469891_Good_documentation_practice_in_clinical_research"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C95599F-04E2-4EB3-B7B1-F118395053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5A3424B-A6C4-4A92-A92A-C15AD2B464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7552943"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7" y="1994170"/>
            <a:ext cx="6068070" cy="2452538"/>
          </a:xfrm>
        </p:spPr>
        <p:txBody>
          <a:bodyPr>
            <a:normAutofit/>
          </a:bodyPr>
          <a:lstStyle/>
          <a:p>
            <a:r>
              <a:rPr lang="en-US" sz="5000" dirty="0">
                <a:cs typeface="Calibri Light"/>
              </a:rPr>
              <a:t>Good Documentation Practices for Oncology Clinical Research</a:t>
            </a:r>
            <a:endParaRPr lang="en-US" sz="5000" dirty="0"/>
          </a:p>
        </p:txBody>
      </p:sp>
      <p:sp>
        <p:nvSpPr>
          <p:cNvPr id="3" name="Subtitle 2"/>
          <p:cNvSpPr>
            <a:spLocks noGrp="1"/>
          </p:cNvSpPr>
          <p:nvPr>
            <p:ph type="subTitle" idx="1"/>
          </p:nvPr>
        </p:nvSpPr>
        <p:spPr>
          <a:xfrm>
            <a:off x="1069847" y="4670246"/>
            <a:ext cx="6037903" cy="914400"/>
          </a:xfrm>
        </p:spPr>
        <p:txBody>
          <a:bodyPr vert="horz" lIns="91440" tIns="45720" rIns="91440" bIns="45720" rtlCol="0">
            <a:normAutofit/>
          </a:bodyPr>
          <a:lstStyle/>
          <a:p>
            <a:r>
              <a:rPr lang="en-US" sz="1500" dirty="0">
                <a:solidFill>
                  <a:srgbClr val="FFFFFF"/>
                </a:solidFill>
                <a:cs typeface="Calibri"/>
              </a:rPr>
              <a:t>ALCOA+ Principles</a:t>
            </a:r>
          </a:p>
          <a:p>
            <a:r>
              <a:rPr lang="en-US" sz="1500" dirty="0">
                <a:solidFill>
                  <a:srgbClr val="FFFFFF"/>
                </a:solidFill>
                <a:cs typeface="Calibri"/>
              </a:rPr>
              <a:t>Authored by the 2023 AACI CRI Education and Operations Subcommittee</a:t>
            </a:r>
          </a:p>
        </p:txBody>
      </p:sp>
      <p:pic>
        <p:nvPicPr>
          <p:cNvPr id="7" name="Picture 6" descr="A blue text on a black background&#10;&#10;Description automatically generated">
            <a:extLst>
              <a:ext uri="{FF2B5EF4-FFF2-40B4-BE49-F238E27FC236}">
                <a16:creationId xmlns:a16="http://schemas.microsoft.com/office/drawing/2014/main" id="{1DF723DB-C95B-0273-A44E-754079C317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37574" y="2681400"/>
            <a:ext cx="3458249" cy="1487047"/>
          </a:xfrm>
          <a:prstGeom prst="rect">
            <a:avLst/>
          </a:prstGeom>
        </p:spPr>
      </p:pic>
      <p:sp>
        <p:nvSpPr>
          <p:cNvPr id="16" name="Rectangle 15">
            <a:extLst>
              <a:ext uri="{FF2B5EF4-FFF2-40B4-BE49-F238E27FC236}">
                <a16:creationId xmlns:a16="http://schemas.microsoft.com/office/drawing/2014/main" id="{E31AF00D-C29F-4E02-BE6B-B14648715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3">
            <a:extLst>
              <a:ext uri="{FF2B5EF4-FFF2-40B4-BE49-F238E27FC236}">
                <a16:creationId xmlns:a16="http://schemas.microsoft.com/office/drawing/2014/main" id="{9DAACBF2-48C1-68F4-85BD-9E379286AE6D}"/>
              </a:ext>
            </a:extLst>
          </p:cNvPr>
          <p:cNvSpPr>
            <a:spLocks noGrp="1"/>
          </p:cNvSpPr>
          <p:nvPr>
            <p:ph type="ftr" sz="quarter" idx="11"/>
          </p:nvPr>
        </p:nvSpPr>
        <p:spPr>
          <a:xfrm>
            <a:off x="2866588" y="6323117"/>
            <a:ext cx="6458823" cy="294384"/>
          </a:xfrm>
        </p:spPr>
        <p:txBody>
          <a:bodyPr/>
          <a:lstStyle/>
          <a:p>
            <a:r>
              <a:rPr lang="en-US" sz="1000" dirty="0">
                <a:solidFill>
                  <a:schemeClr val="tx1"/>
                </a:solidFill>
                <a:effectLst/>
                <a:latin typeface="Calibri" panose="020F0502020204030204" pitchFamily="34" charset="0"/>
                <a:ea typeface="Calibri" panose="020F0502020204030204" pitchFamily="34" charset="0"/>
              </a:rPr>
              <a:t>Template created by the 2023 AACI CRI Education and Operations Subcommittee for use by AACI cancer center members</a:t>
            </a:r>
            <a:endParaRPr lang="en-US" sz="1000" dirty="0">
              <a:solidFill>
                <a:schemeClr val="tx1"/>
              </a:solidFill>
            </a:endParaRP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410F2-A828-742F-F789-1310B925151B}"/>
              </a:ext>
            </a:extLst>
          </p:cNvPr>
          <p:cNvSpPr>
            <a:spLocks noGrp="1"/>
          </p:cNvSpPr>
          <p:nvPr>
            <p:ph type="title"/>
          </p:nvPr>
        </p:nvSpPr>
        <p:spPr>
          <a:xfrm>
            <a:off x="3299" y="1123837"/>
            <a:ext cx="3394170" cy="4601183"/>
          </a:xfrm>
        </p:spPr>
        <p:txBody>
          <a:bodyPr>
            <a:normAutofit/>
          </a:bodyPr>
          <a:lstStyle/>
          <a:p>
            <a:r>
              <a:rPr lang="en-US" sz="3400" dirty="0">
                <a:cs typeface="Calibri Light"/>
              </a:rPr>
              <a:t>Contemporaneous</a:t>
            </a:r>
            <a:br>
              <a:rPr lang="en-US" sz="3400" dirty="0">
                <a:cs typeface="Calibri Light"/>
              </a:rPr>
            </a:br>
            <a:br>
              <a:rPr lang="en-US" sz="3400" dirty="0">
                <a:cs typeface="Calibri Light"/>
              </a:rPr>
            </a:br>
            <a:r>
              <a:rPr lang="en-US" sz="2200" b="1" dirty="0">
                <a:cs typeface="Calibri Light"/>
              </a:rPr>
              <a:t>Data, observations, and activities are recorded in a timely manner.</a:t>
            </a:r>
            <a:endParaRPr lang="en-US" sz="2200" dirty="0">
              <a:ea typeface="+mj-lt"/>
              <a:cs typeface="+mj-lt"/>
            </a:endParaRPr>
          </a:p>
          <a:p>
            <a:endParaRPr lang="en-US" sz="3400" dirty="0">
              <a:cs typeface="Calibri Light"/>
            </a:endParaRPr>
          </a:p>
        </p:txBody>
      </p:sp>
      <p:sp>
        <p:nvSpPr>
          <p:cNvPr id="69" name="Content Placeholder 7">
            <a:extLst>
              <a:ext uri="{FF2B5EF4-FFF2-40B4-BE49-F238E27FC236}">
                <a16:creationId xmlns:a16="http://schemas.microsoft.com/office/drawing/2014/main" id="{44737015-BB06-A5B2-817D-9986807A0F57}"/>
              </a:ext>
            </a:extLst>
          </p:cNvPr>
          <p:cNvSpPr>
            <a:spLocks noGrp="1"/>
          </p:cNvSpPr>
          <p:nvPr>
            <p:ph idx="1"/>
          </p:nvPr>
        </p:nvSpPr>
        <p:spPr>
          <a:xfrm>
            <a:off x="3759896" y="773721"/>
            <a:ext cx="7932735" cy="5757697"/>
          </a:xfrm>
        </p:spPr>
        <p:txBody>
          <a:bodyPr vert="horz" lIns="91440" tIns="45720" rIns="91440" bIns="45720" rtlCol="0" anchor="ctr">
            <a:noAutofit/>
          </a:bodyPr>
          <a:lstStyle/>
          <a:p>
            <a:pPr marL="123825" indent="-123825" defTabSz="621792">
              <a:spcBef>
                <a:spcPts val="816"/>
              </a:spcBef>
              <a:buNone/>
            </a:pPr>
            <a:endParaRPr lang="en-US" sz="2200" b="1" kern="1200" dirty="0">
              <a:latin typeface="+mn-lt"/>
              <a:ea typeface="+mn-lt"/>
              <a:cs typeface="+mn-lt"/>
            </a:endParaRPr>
          </a:p>
          <a:p>
            <a:pPr marL="123825" indent="-123825" defTabSz="621792">
              <a:spcBef>
                <a:spcPts val="816"/>
              </a:spcBef>
              <a:buFont typeface="Arial"/>
              <a:buChar char="•"/>
            </a:pPr>
            <a:r>
              <a:rPr lang="en-US" sz="2200" u="sng" kern="1200" dirty="0">
                <a:latin typeface="+mn-lt"/>
                <a:ea typeface="+mn-lt"/>
                <a:cs typeface="+mn-lt"/>
              </a:rPr>
              <a:t>Good examples:</a:t>
            </a:r>
            <a:endParaRPr lang="en-US" sz="2200" kern="1200" dirty="0">
              <a:latin typeface="+mn-lt"/>
              <a:cs typeface="Calibri"/>
            </a:endParaRPr>
          </a:p>
          <a:p>
            <a:pPr marL="660400" lvl="1" indent="-194310" defTabSz="621792">
              <a:spcBef>
                <a:spcPts val="170"/>
              </a:spcBef>
              <a:spcAft>
                <a:spcPts val="170"/>
              </a:spcAft>
              <a:buFont typeface="Arial"/>
              <a:buChar char="•"/>
            </a:pPr>
            <a:r>
              <a:rPr lang="en-US" sz="2200" kern="1200" dirty="0">
                <a:latin typeface="+mn-lt"/>
                <a:ea typeface="+mn-lt"/>
                <a:cs typeface="+mn-lt"/>
              </a:rPr>
              <a:t>An email exchange that shows that the PI was made aware of an SAE (as source documentation) and includes a timestamp (with the correct time zone) on the emails. </a:t>
            </a:r>
            <a:endParaRPr lang="en-US" sz="2200" kern="1200" dirty="0">
              <a:latin typeface="+mn-lt"/>
              <a:cs typeface="Calibri"/>
            </a:endParaRPr>
          </a:p>
          <a:p>
            <a:pPr marL="660400" lvl="1" indent="-194310" defTabSz="621792">
              <a:spcBef>
                <a:spcPts val="170"/>
              </a:spcBef>
              <a:spcAft>
                <a:spcPts val="170"/>
              </a:spcAft>
              <a:buFont typeface="Arial"/>
              <a:buChar char="•"/>
            </a:pPr>
            <a:r>
              <a:rPr lang="en-US" sz="2200" kern="1200" dirty="0">
                <a:latin typeface="+mn-lt"/>
                <a:ea typeface="+mn-lt"/>
                <a:cs typeface="+mn-lt"/>
              </a:rPr>
              <a:t>The PI signs off on the SAE within 24 hours after having knowledge of it.</a:t>
            </a:r>
            <a:endParaRPr lang="en-US" sz="2200" kern="1200" dirty="0">
              <a:latin typeface="+mn-lt"/>
              <a:cs typeface="Calibri"/>
            </a:endParaRPr>
          </a:p>
          <a:p>
            <a:pPr marL="123825" indent="-123825" defTabSz="621792">
              <a:spcBef>
                <a:spcPts val="816"/>
              </a:spcBef>
              <a:buFont typeface="Arial"/>
              <a:buChar char="•"/>
            </a:pPr>
            <a:r>
              <a:rPr lang="en-US" sz="2200" u="sng" kern="1200" dirty="0">
                <a:latin typeface="+mn-lt"/>
                <a:ea typeface="+mn-lt"/>
                <a:cs typeface="+mn-lt"/>
              </a:rPr>
              <a:t>Bad examples:</a:t>
            </a:r>
            <a:endParaRPr lang="en-US" sz="2200" kern="1200" dirty="0">
              <a:latin typeface="+mn-lt"/>
              <a:cs typeface="Calibri"/>
            </a:endParaRPr>
          </a:p>
          <a:p>
            <a:pPr marL="660400" lvl="1" indent="-194310" defTabSz="621792">
              <a:spcBef>
                <a:spcPts val="170"/>
              </a:spcBef>
              <a:spcAft>
                <a:spcPts val="170"/>
              </a:spcAft>
              <a:buFont typeface="Arial"/>
              <a:buChar char="•"/>
            </a:pPr>
            <a:r>
              <a:rPr lang="en-US" sz="2200" kern="1200" dirty="0">
                <a:latin typeface="+mn-lt"/>
                <a:ea typeface="+mn-lt"/>
                <a:cs typeface="+mn-lt"/>
              </a:rPr>
              <a:t>The study coordinator informed the PI of an SAE two days after becoming aware of it.</a:t>
            </a:r>
            <a:endParaRPr lang="en-US" sz="2200" kern="1200" dirty="0">
              <a:latin typeface="+mn-lt"/>
              <a:cs typeface="Calibri"/>
            </a:endParaRPr>
          </a:p>
          <a:p>
            <a:pPr marL="660400" lvl="1" indent="-194310" defTabSz="621792">
              <a:spcBef>
                <a:spcPts val="170"/>
              </a:spcBef>
              <a:spcAft>
                <a:spcPts val="170"/>
              </a:spcAft>
              <a:buFont typeface="Arial"/>
              <a:buChar char="•"/>
            </a:pPr>
            <a:r>
              <a:rPr lang="en-US" sz="2200" kern="1200" dirty="0">
                <a:latin typeface="+mn-lt"/>
                <a:ea typeface="+mn-lt"/>
                <a:cs typeface="+mn-lt"/>
              </a:rPr>
              <a:t>The weekly tracker entries were recorded two weeks after the patient visit, which can lead to inaccurate data (especially if the study coordinator cannot fully recall details from the patient visit).</a:t>
            </a:r>
          </a:p>
          <a:p>
            <a:pPr marL="660400" lvl="1" indent="-194310">
              <a:spcBef>
                <a:spcPts val="170"/>
              </a:spcBef>
              <a:spcAft>
                <a:spcPts val="170"/>
              </a:spcAft>
              <a:buFont typeface="Arial"/>
              <a:buChar char="•"/>
            </a:pPr>
            <a:endParaRPr lang="en-US" sz="2200" dirty="0">
              <a:ea typeface="+mn-lt"/>
              <a:cs typeface="+mn-lt"/>
            </a:endParaRPr>
          </a:p>
          <a:p>
            <a:pPr>
              <a:buFont typeface="Arial"/>
              <a:buChar char="•"/>
            </a:pPr>
            <a:endParaRPr lang="en-US" sz="1000" dirty="0">
              <a:ea typeface="+mn-lt"/>
              <a:cs typeface="+mn-lt"/>
            </a:endParaRPr>
          </a:p>
          <a:p>
            <a:pPr marL="194310" indent="-194310">
              <a:spcBef>
                <a:spcPts val="680"/>
              </a:spcBef>
              <a:buFont typeface="Arial,Sans-Serif"/>
              <a:buChar char="•"/>
            </a:pPr>
            <a:endParaRPr lang="en-US" sz="2200" dirty="0">
              <a:solidFill>
                <a:schemeClr val="tx1"/>
              </a:solidFill>
            </a:endParaRPr>
          </a:p>
        </p:txBody>
      </p:sp>
    </p:spTree>
    <p:extLst>
      <p:ext uri="{BB962C8B-B14F-4D97-AF65-F5344CB8AC3E}">
        <p14:creationId xmlns:p14="http://schemas.microsoft.com/office/powerpoint/2010/main" val="360232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E2E37-D1B9-8065-899A-7E4336A01793}"/>
              </a:ext>
            </a:extLst>
          </p:cNvPr>
          <p:cNvSpPr>
            <a:spLocks noGrp="1"/>
          </p:cNvSpPr>
          <p:nvPr>
            <p:ph type="title"/>
          </p:nvPr>
        </p:nvSpPr>
        <p:spPr>
          <a:xfrm>
            <a:off x="292333" y="1465423"/>
            <a:ext cx="2947482" cy="4601183"/>
          </a:xfrm>
        </p:spPr>
        <p:txBody>
          <a:bodyPr>
            <a:normAutofit/>
          </a:bodyPr>
          <a:lstStyle/>
          <a:p>
            <a:r>
              <a:rPr lang="en-US" dirty="0">
                <a:ea typeface="+mj-lt"/>
                <a:cs typeface="+mj-lt"/>
              </a:rPr>
              <a:t>Consistent</a:t>
            </a:r>
            <a:br>
              <a:rPr lang="en-US" dirty="0">
                <a:ea typeface="+mj-lt"/>
                <a:cs typeface="+mj-lt"/>
              </a:rPr>
            </a:br>
            <a:br>
              <a:rPr lang="en-US" dirty="0">
                <a:ea typeface="+mj-lt"/>
                <a:cs typeface="+mj-lt"/>
              </a:rPr>
            </a:br>
            <a:r>
              <a:rPr lang="en-US" sz="2200" b="1" dirty="0"/>
              <a:t>Information is included every time.</a:t>
            </a:r>
            <a:endParaRPr lang="en-US" sz="2200" dirty="0"/>
          </a:p>
        </p:txBody>
      </p:sp>
      <p:sp>
        <p:nvSpPr>
          <p:cNvPr id="3" name="Content Placeholder 2">
            <a:extLst>
              <a:ext uri="{FF2B5EF4-FFF2-40B4-BE49-F238E27FC236}">
                <a16:creationId xmlns:a16="http://schemas.microsoft.com/office/drawing/2014/main" id="{E04A7436-8DC7-A88B-727B-5E900EAA0B44}"/>
              </a:ext>
            </a:extLst>
          </p:cNvPr>
          <p:cNvSpPr>
            <a:spLocks noGrp="1"/>
          </p:cNvSpPr>
          <p:nvPr>
            <p:ph idx="1"/>
          </p:nvPr>
        </p:nvSpPr>
        <p:spPr/>
        <p:txBody>
          <a:bodyPr/>
          <a:lstStyle/>
          <a:p>
            <a:pPr>
              <a:spcBef>
                <a:spcPts val="680"/>
              </a:spcBef>
            </a:pPr>
            <a:endParaRPr lang="en-US" dirty="0"/>
          </a:p>
          <a:p>
            <a:pPr marL="123825" indent="-123825" defTabSz="621792">
              <a:spcBef>
                <a:spcPts val="816"/>
              </a:spcBef>
              <a:buFont typeface="Arial"/>
              <a:buChar char="•"/>
            </a:pPr>
            <a:r>
              <a:rPr lang="en-US" sz="2200" u="sng" dirty="0">
                <a:ea typeface="+mn-lt"/>
                <a:cs typeface="+mn-lt"/>
              </a:rPr>
              <a:t>Good example:</a:t>
            </a:r>
          </a:p>
          <a:p>
            <a:pPr marL="581025" lvl="2" indent="-123825" defTabSz="621792">
              <a:spcBef>
                <a:spcPts val="816"/>
              </a:spcBef>
              <a:buFont typeface="Arial"/>
              <a:buChar char="•"/>
            </a:pPr>
            <a:r>
              <a:rPr lang="en-US" sz="2200" dirty="0">
                <a:ea typeface="+mn-lt"/>
                <a:cs typeface="+mn-lt"/>
              </a:rPr>
              <a:t>The dates of the study patients’ visits are in chronological order in the weekly trackers and follow a time sequence.</a:t>
            </a:r>
          </a:p>
          <a:p>
            <a:pPr marL="123825" indent="-123825" defTabSz="621792">
              <a:spcBef>
                <a:spcPts val="816"/>
              </a:spcBef>
              <a:buFont typeface="Arial"/>
              <a:buChar char="•"/>
            </a:pPr>
            <a:r>
              <a:rPr lang="en-US" sz="2200" u="sng" dirty="0">
                <a:ea typeface="+mn-lt"/>
                <a:cs typeface="+mn-lt"/>
              </a:rPr>
              <a:t>Bad example:</a:t>
            </a:r>
          </a:p>
          <a:p>
            <a:pPr marL="581025" lvl="2" indent="-123825" defTabSz="621792">
              <a:spcBef>
                <a:spcPts val="816"/>
              </a:spcBef>
              <a:buFont typeface="Arial"/>
              <a:buChar char="•"/>
            </a:pPr>
            <a:r>
              <a:rPr lang="en-US" sz="2200" dirty="0">
                <a:ea typeface="+mn-lt"/>
                <a:cs typeface="+mn-lt"/>
              </a:rPr>
              <a:t>The dates of the study patients’ visits in the weekly tracker are not in chronological order and do not follow a time sequence. For example, an entry in the weekly tracker has a study visit date of 2/20/23, but the following entry has a study visit date of 1/12/23.</a:t>
            </a:r>
          </a:p>
          <a:p>
            <a:endParaRPr lang="en-US" dirty="0"/>
          </a:p>
        </p:txBody>
      </p:sp>
    </p:spTree>
    <p:extLst>
      <p:ext uri="{BB962C8B-B14F-4D97-AF65-F5344CB8AC3E}">
        <p14:creationId xmlns:p14="http://schemas.microsoft.com/office/powerpoint/2010/main" val="2680847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196D6-6938-303C-893A-D511A6AD219E}"/>
              </a:ext>
            </a:extLst>
          </p:cNvPr>
          <p:cNvSpPr>
            <a:spLocks noGrp="1"/>
          </p:cNvSpPr>
          <p:nvPr>
            <p:ph type="title"/>
          </p:nvPr>
        </p:nvSpPr>
        <p:spPr>
          <a:xfrm>
            <a:off x="92099" y="2606109"/>
            <a:ext cx="3277567" cy="3154843"/>
          </a:xfrm>
        </p:spPr>
        <p:txBody>
          <a:bodyPr vert="horz" lIns="91440" tIns="45720" rIns="91440" bIns="45720" rtlCol="0" anchor="t">
            <a:normAutofit/>
          </a:bodyPr>
          <a:lstStyle/>
          <a:p>
            <a:r>
              <a:rPr lang="en-US" sz="4000" dirty="0">
                <a:cs typeface="Calibri Light"/>
              </a:rPr>
              <a:t>Complete</a:t>
            </a:r>
            <a:br>
              <a:rPr lang="en-US" sz="4000" dirty="0">
                <a:cs typeface="Calibri Light"/>
              </a:rPr>
            </a:br>
            <a:br>
              <a:rPr lang="en-US" sz="4000" dirty="0">
                <a:cs typeface="Calibri Light"/>
              </a:rPr>
            </a:br>
            <a:r>
              <a:rPr lang="en-US" sz="2200" b="1" dirty="0">
                <a:ea typeface="+mj-lt"/>
                <a:cs typeface="+mj-lt"/>
              </a:rPr>
              <a:t>All data is present (no omissions, no deletions) and includes initial data, meta-data, etc.</a:t>
            </a:r>
            <a:endParaRPr lang="en-US" sz="2200" dirty="0">
              <a:ea typeface="+mj-lt"/>
              <a:cs typeface="+mj-lt"/>
            </a:endParaRPr>
          </a:p>
          <a:p>
            <a:endParaRPr lang="en-US" sz="2200" dirty="0">
              <a:cs typeface="Calibri Light"/>
            </a:endParaRPr>
          </a:p>
        </p:txBody>
      </p:sp>
      <p:sp>
        <p:nvSpPr>
          <p:cNvPr id="3" name="Content Placeholder 2">
            <a:extLst>
              <a:ext uri="{FF2B5EF4-FFF2-40B4-BE49-F238E27FC236}">
                <a16:creationId xmlns:a16="http://schemas.microsoft.com/office/drawing/2014/main" id="{5E6A1338-420D-E886-FE9D-F28DF6A1EF5B}"/>
              </a:ext>
            </a:extLst>
          </p:cNvPr>
          <p:cNvSpPr>
            <a:spLocks noGrp="1"/>
          </p:cNvSpPr>
          <p:nvPr>
            <p:ph idx="1"/>
          </p:nvPr>
        </p:nvSpPr>
        <p:spPr>
          <a:xfrm>
            <a:off x="3480445" y="893347"/>
            <a:ext cx="8037771" cy="5780322"/>
          </a:xfrm>
        </p:spPr>
        <p:txBody>
          <a:bodyPr vert="horz" lIns="91440" tIns="45720" rIns="91440" bIns="45720" rtlCol="0" anchor="t">
            <a:noAutofit/>
          </a:bodyPr>
          <a:lstStyle/>
          <a:p>
            <a:pPr marL="123825" indent="-123825" defTabSz="621792">
              <a:spcBef>
                <a:spcPts val="816"/>
              </a:spcBef>
              <a:buFont typeface="Arial"/>
              <a:buChar char="•"/>
            </a:pPr>
            <a:r>
              <a:rPr lang="en-US" sz="2200" u="sng" dirty="0">
                <a:ea typeface="+mn-lt"/>
                <a:cs typeface="+mn-lt"/>
              </a:rPr>
              <a:t>Good examples:</a:t>
            </a:r>
          </a:p>
          <a:p>
            <a:pPr marL="581025" lvl="2" indent="-123825" defTabSz="621792">
              <a:spcBef>
                <a:spcPts val="816"/>
              </a:spcBef>
              <a:buFont typeface="Arial"/>
              <a:buChar char="•"/>
            </a:pPr>
            <a:r>
              <a:rPr lang="en-US" sz="2200" dirty="0">
                <a:ea typeface="+mn-lt"/>
                <a:cs typeface="+mn-lt"/>
              </a:rPr>
              <a:t>The study coordinator checks the patient’s records prior to the visit to ensure that the patient’s vitals have been consistently recorded. </a:t>
            </a:r>
          </a:p>
          <a:p>
            <a:pPr marL="581025" lvl="2" indent="-123825" defTabSz="621792">
              <a:spcBef>
                <a:spcPts val="816"/>
              </a:spcBef>
              <a:buFont typeface="Arial"/>
              <a:buChar char="•"/>
            </a:pPr>
            <a:r>
              <a:rPr lang="en-US" sz="2200" dirty="0">
                <a:ea typeface="+mn-lt"/>
                <a:cs typeface="+mn-lt"/>
              </a:rPr>
              <a:t>The study coordinator/research nurse fills out the research sheet with complete and thorough details regarding how the EKGs should be done.</a:t>
            </a:r>
          </a:p>
          <a:p>
            <a:pPr marL="123825" indent="-123825" defTabSz="621792">
              <a:spcBef>
                <a:spcPts val="816"/>
              </a:spcBef>
              <a:buFont typeface="Arial"/>
              <a:buChar char="•"/>
            </a:pPr>
            <a:r>
              <a:rPr lang="en-US" sz="2200" u="sng" dirty="0">
                <a:ea typeface="+mn-lt"/>
                <a:cs typeface="+mn-lt"/>
              </a:rPr>
              <a:t>Bad examples:</a:t>
            </a:r>
          </a:p>
          <a:p>
            <a:pPr marL="581025" lvl="2" indent="-123825" defTabSz="621792">
              <a:spcBef>
                <a:spcPts val="816"/>
              </a:spcBef>
              <a:buFont typeface="Arial"/>
              <a:buChar char="•"/>
            </a:pPr>
            <a:r>
              <a:rPr lang="en-US" sz="2200" dirty="0">
                <a:ea typeface="+mn-lt"/>
                <a:cs typeface="+mn-lt"/>
              </a:rPr>
              <a:t>Data points are missing because the study patient’s vitals were not consistently taken at each visit. </a:t>
            </a:r>
          </a:p>
          <a:p>
            <a:pPr marL="581025" lvl="2" indent="-123825" defTabSz="621792">
              <a:spcBef>
                <a:spcPts val="816"/>
              </a:spcBef>
              <a:buFont typeface="Arial"/>
              <a:buChar char="•"/>
            </a:pPr>
            <a:r>
              <a:rPr lang="en-US" sz="2200" dirty="0">
                <a:ea typeface="+mn-lt"/>
                <a:cs typeface="+mn-lt"/>
              </a:rPr>
              <a:t>The study coordinator/research nurse fills out the research sheet, leaving out complete and thorough details regarding how the EKGs should be done</a:t>
            </a:r>
            <a:r>
              <a:rPr lang="en-US" sz="2200" dirty="0">
                <a:cs typeface="Calibri"/>
              </a:rPr>
              <a:t>. This can result in not having all the required data.</a:t>
            </a:r>
          </a:p>
        </p:txBody>
      </p:sp>
    </p:spTree>
    <p:extLst>
      <p:ext uri="{BB962C8B-B14F-4D97-AF65-F5344CB8AC3E}">
        <p14:creationId xmlns:p14="http://schemas.microsoft.com/office/powerpoint/2010/main" val="783474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Table&#10;&#10;Description automatically generated">
            <a:extLst>
              <a:ext uri="{FF2B5EF4-FFF2-40B4-BE49-F238E27FC236}">
                <a16:creationId xmlns:a16="http://schemas.microsoft.com/office/drawing/2014/main" id="{85177EF2-40A4-D5EE-C21A-D4C157C39A41}"/>
              </a:ext>
            </a:extLst>
          </p:cNvPr>
          <p:cNvPicPr>
            <a:picLocks noChangeAspect="1"/>
          </p:cNvPicPr>
          <p:nvPr/>
        </p:nvPicPr>
        <p:blipFill>
          <a:blip r:embed="rId2"/>
          <a:stretch>
            <a:fillRect/>
          </a:stretch>
        </p:blipFill>
        <p:spPr>
          <a:xfrm>
            <a:off x="6143296" y="616907"/>
            <a:ext cx="4569373" cy="5703013"/>
          </a:xfrm>
          <a:prstGeom prst="rect">
            <a:avLst/>
          </a:prstGeom>
        </p:spPr>
      </p:pic>
      <p:cxnSp>
        <p:nvCxnSpPr>
          <p:cNvPr id="6" name="Straight Arrow Connector 5">
            <a:extLst>
              <a:ext uri="{FF2B5EF4-FFF2-40B4-BE49-F238E27FC236}">
                <a16:creationId xmlns:a16="http://schemas.microsoft.com/office/drawing/2014/main" id="{6F45E457-87F3-F6CC-F1E8-FD2DDD991321}"/>
              </a:ext>
            </a:extLst>
          </p:cNvPr>
          <p:cNvCxnSpPr/>
          <p:nvPr/>
        </p:nvCxnSpPr>
        <p:spPr>
          <a:xfrm>
            <a:off x="5571467" y="4691226"/>
            <a:ext cx="1663262" cy="11771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C5E500D-B954-6B0F-B112-3D097567ED5D}"/>
              </a:ext>
            </a:extLst>
          </p:cNvPr>
          <p:cNvSpPr txBox="1"/>
          <p:nvPr/>
        </p:nvSpPr>
        <p:spPr>
          <a:xfrm>
            <a:off x="3744308" y="4447190"/>
            <a:ext cx="184588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Signed and Dated</a:t>
            </a:r>
          </a:p>
        </p:txBody>
      </p:sp>
      <p:cxnSp>
        <p:nvCxnSpPr>
          <p:cNvPr id="8" name="Straight Arrow Connector 7">
            <a:extLst>
              <a:ext uri="{FF2B5EF4-FFF2-40B4-BE49-F238E27FC236}">
                <a16:creationId xmlns:a16="http://schemas.microsoft.com/office/drawing/2014/main" id="{9628A94C-39D0-116D-3CB2-C439B234CC39}"/>
              </a:ext>
            </a:extLst>
          </p:cNvPr>
          <p:cNvCxnSpPr/>
          <p:nvPr/>
        </p:nvCxnSpPr>
        <p:spPr>
          <a:xfrm flipV="1">
            <a:off x="5362904" y="2257095"/>
            <a:ext cx="559674" cy="3074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552405DF-95BF-2404-8ADB-CA552A9AA9E0}"/>
              </a:ext>
            </a:extLst>
          </p:cNvPr>
          <p:cNvSpPr txBox="1"/>
          <p:nvPr/>
        </p:nvSpPr>
        <p:spPr>
          <a:xfrm>
            <a:off x="3639206" y="2102069"/>
            <a:ext cx="1836025"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Each line is a timely recorded activity, in sequence</a:t>
            </a:r>
          </a:p>
        </p:txBody>
      </p:sp>
      <p:sp>
        <p:nvSpPr>
          <p:cNvPr id="2" name="Title 1">
            <a:extLst>
              <a:ext uri="{FF2B5EF4-FFF2-40B4-BE49-F238E27FC236}">
                <a16:creationId xmlns:a16="http://schemas.microsoft.com/office/drawing/2014/main" id="{DB1B038F-2571-CFC7-0A5B-9BEE30358763}"/>
              </a:ext>
            </a:extLst>
          </p:cNvPr>
          <p:cNvSpPr>
            <a:spLocks noGrp="1"/>
          </p:cNvSpPr>
          <p:nvPr>
            <p:ph type="title"/>
          </p:nvPr>
        </p:nvSpPr>
        <p:spPr>
          <a:xfrm>
            <a:off x="3299" y="1123837"/>
            <a:ext cx="3446722" cy="4601183"/>
          </a:xfrm>
        </p:spPr>
        <p:txBody>
          <a:bodyPr/>
          <a:lstStyle/>
          <a:p>
            <a:r>
              <a:rPr lang="en-US" sz="3400" dirty="0"/>
              <a:t>Contemporaneous</a:t>
            </a:r>
            <a:r>
              <a:rPr lang="en-US" dirty="0"/>
              <a:t> Consistent </a:t>
            </a:r>
            <a:br>
              <a:rPr lang="en-US" dirty="0"/>
            </a:br>
            <a:r>
              <a:rPr lang="en-US" dirty="0"/>
              <a:t>Complete</a:t>
            </a:r>
          </a:p>
        </p:txBody>
      </p:sp>
      <p:sp>
        <p:nvSpPr>
          <p:cNvPr id="3" name="Content Placeholder 2">
            <a:extLst>
              <a:ext uri="{FF2B5EF4-FFF2-40B4-BE49-F238E27FC236}">
                <a16:creationId xmlns:a16="http://schemas.microsoft.com/office/drawing/2014/main" id="{BE1D305F-4F84-9E86-798E-C590F0DA8768}"/>
              </a:ext>
            </a:extLst>
          </p:cNvPr>
          <p:cNvSpPr>
            <a:spLocks noGrp="1"/>
          </p:cNvSpPr>
          <p:nvPr>
            <p:ph idx="1"/>
          </p:nvPr>
        </p:nvSpPr>
        <p:spPr/>
        <p:txBody>
          <a:bodyPr/>
          <a:lstStyle/>
          <a:p>
            <a:pPr marL="0" indent="0">
              <a:buNone/>
            </a:pPr>
            <a:r>
              <a:rPr lang="en-US" sz="2200" dirty="0"/>
              <a:t>Example:</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cxnSp>
        <p:nvCxnSpPr>
          <p:cNvPr id="5" name="Straight Arrow Connector 4">
            <a:extLst>
              <a:ext uri="{FF2B5EF4-FFF2-40B4-BE49-F238E27FC236}">
                <a16:creationId xmlns:a16="http://schemas.microsoft.com/office/drawing/2014/main" id="{A4AB5E32-553D-8FF0-29BA-9B6242DB1FDE}"/>
              </a:ext>
            </a:extLst>
          </p:cNvPr>
          <p:cNvCxnSpPr/>
          <p:nvPr/>
        </p:nvCxnSpPr>
        <p:spPr>
          <a:xfrm>
            <a:off x="5835868" y="4889937"/>
            <a:ext cx="1413641" cy="6779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3124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E5E5A-F2B1-0780-6089-AEED1B995834}"/>
              </a:ext>
            </a:extLst>
          </p:cNvPr>
          <p:cNvSpPr>
            <a:spLocks noGrp="1"/>
          </p:cNvSpPr>
          <p:nvPr>
            <p:ph type="title"/>
          </p:nvPr>
        </p:nvSpPr>
        <p:spPr/>
        <p:txBody>
          <a:bodyPr/>
          <a:lstStyle/>
          <a:p>
            <a:pPr>
              <a:spcBef>
                <a:spcPts val="1200"/>
              </a:spcBef>
            </a:pPr>
            <a:r>
              <a:rPr lang="en-US" dirty="0">
                <a:ea typeface="Calibri Light"/>
                <a:cs typeface="Calibri Light"/>
              </a:rPr>
              <a:t>Original</a:t>
            </a:r>
            <a:br>
              <a:rPr lang="en-US" dirty="0">
                <a:ea typeface="Calibri Light"/>
                <a:cs typeface="Calibri Light"/>
              </a:rPr>
            </a:br>
            <a:br>
              <a:rPr lang="en-US" dirty="0">
                <a:cs typeface="Calibri Light"/>
              </a:rPr>
            </a:br>
            <a:r>
              <a:rPr lang="en-US" sz="2200" dirty="0"/>
              <a:t>Information is viewed in its first format (e.g., electronic, paper)</a:t>
            </a:r>
            <a:endParaRPr lang="en-US" sz="2200" dirty="0">
              <a:ea typeface="+mj-lt"/>
              <a:cs typeface="+mj-lt"/>
            </a:endParaRPr>
          </a:p>
          <a:p>
            <a:endParaRPr lang="en-US" dirty="0">
              <a:cs typeface="Calibri Light"/>
            </a:endParaRPr>
          </a:p>
        </p:txBody>
      </p:sp>
      <p:sp>
        <p:nvSpPr>
          <p:cNvPr id="3" name="Content Placeholder 2">
            <a:extLst>
              <a:ext uri="{FF2B5EF4-FFF2-40B4-BE49-F238E27FC236}">
                <a16:creationId xmlns:a16="http://schemas.microsoft.com/office/drawing/2014/main" id="{F0D1C70D-E58B-E2E2-4914-825D2831AFD6}"/>
              </a:ext>
            </a:extLst>
          </p:cNvPr>
          <p:cNvSpPr>
            <a:spLocks noGrp="1"/>
          </p:cNvSpPr>
          <p:nvPr>
            <p:ph idx="1"/>
          </p:nvPr>
        </p:nvSpPr>
        <p:spPr>
          <a:xfrm>
            <a:off x="3593371" y="719592"/>
            <a:ext cx="8103475" cy="5462226"/>
          </a:xfrm>
        </p:spPr>
        <p:txBody>
          <a:bodyPr vert="horz" lIns="91440" tIns="45720" rIns="91440" bIns="45720" rtlCol="0" anchor="ctr">
            <a:normAutofit/>
          </a:bodyPr>
          <a:lstStyle/>
          <a:p>
            <a:r>
              <a:rPr lang="en-US" sz="2200" u="sng" dirty="0">
                <a:ea typeface="+mn-lt"/>
                <a:cs typeface="+mn-lt"/>
              </a:rPr>
              <a:t>Good examples:</a:t>
            </a:r>
            <a:r>
              <a:rPr lang="en-US" sz="2200" dirty="0">
                <a:ea typeface="+mn-lt"/>
                <a:cs typeface="+mn-lt"/>
              </a:rPr>
              <a:t> </a:t>
            </a:r>
          </a:p>
          <a:p>
            <a:pPr lvl="1" indent="-194310">
              <a:spcAft>
                <a:spcPts val="0"/>
              </a:spcAft>
            </a:pPr>
            <a:r>
              <a:rPr lang="en-US" sz="2200" dirty="0">
                <a:ea typeface="+mn-lt"/>
                <a:cs typeface="+mn-lt"/>
              </a:rPr>
              <a:t>Source information is accessible and preserved in its original form. Source documentation is where the information is first recorded. For some types of source documents, it is appropriate to make copies in order to help preserve the integrity of the original document. </a:t>
            </a:r>
            <a:br>
              <a:rPr lang="en-US" sz="2200" dirty="0">
                <a:ea typeface="+mn-lt"/>
                <a:cs typeface="+mn-lt"/>
              </a:rPr>
            </a:br>
            <a:endParaRPr lang="en-US" sz="2200" dirty="0">
              <a:ea typeface="+mn-lt"/>
              <a:cs typeface="+mn-lt"/>
            </a:endParaRPr>
          </a:p>
          <a:p>
            <a:pPr lvl="1" indent="-194310">
              <a:spcAft>
                <a:spcPts val="0"/>
              </a:spcAft>
            </a:pPr>
            <a:r>
              <a:rPr lang="en-US" sz="2000" dirty="0">
                <a:ea typeface="+mn-lt"/>
                <a:cs typeface="+mn-lt"/>
              </a:rPr>
              <a:t>Electronic medical records are not printed, they are always accessed electronically</a:t>
            </a:r>
            <a:br>
              <a:rPr lang="en-US" sz="2000" dirty="0">
                <a:ea typeface="+mn-lt"/>
                <a:cs typeface="+mn-lt"/>
              </a:rPr>
            </a:br>
            <a:endParaRPr lang="en-US" sz="2000" dirty="0">
              <a:ea typeface="+mn-lt"/>
              <a:cs typeface="+mn-lt"/>
            </a:endParaRPr>
          </a:p>
          <a:p>
            <a:pPr lvl="1" indent="-194310">
              <a:spcAft>
                <a:spcPts val="0"/>
              </a:spcAft>
            </a:pPr>
            <a:r>
              <a:rPr lang="en-US" sz="2000" dirty="0">
                <a:ea typeface="+mn-lt"/>
                <a:cs typeface="+mn-lt"/>
              </a:rPr>
              <a:t>Paper records are promptly uploaded as files that cannot be modified or altered. They are also uploaded in electronic systems, such as an electronic regulatory binder, the EDC, Box, etc.</a:t>
            </a:r>
            <a:endParaRPr lang="en-US" sz="2000" dirty="0"/>
          </a:p>
          <a:p>
            <a:endParaRPr lang="en-US" dirty="0">
              <a:ea typeface="+mn-lt"/>
              <a:cs typeface="Calibri"/>
            </a:endParaRPr>
          </a:p>
        </p:txBody>
      </p:sp>
    </p:spTree>
    <p:extLst>
      <p:ext uri="{BB962C8B-B14F-4D97-AF65-F5344CB8AC3E}">
        <p14:creationId xmlns:p14="http://schemas.microsoft.com/office/powerpoint/2010/main" val="3392682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77F89-019E-5643-1294-1C3DD755F2E3}"/>
              </a:ext>
            </a:extLst>
          </p:cNvPr>
          <p:cNvSpPr>
            <a:spLocks noGrp="1"/>
          </p:cNvSpPr>
          <p:nvPr>
            <p:ph type="title"/>
          </p:nvPr>
        </p:nvSpPr>
        <p:spPr/>
        <p:txBody>
          <a:bodyPr/>
          <a:lstStyle/>
          <a:p>
            <a:r>
              <a:rPr lang="en-US">
                <a:ea typeface="+mj-lt"/>
                <a:cs typeface="+mj-lt"/>
              </a:rPr>
              <a:t>Original</a:t>
            </a:r>
            <a:endParaRPr lang="en-US"/>
          </a:p>
        </p:txBody>
      </p:sp>
      <p:sp>
        <p:nvSpPr>
          <p:cNvPr id="3" name="Content Placeholder 2">
            <a:extLst>
              <a:ext uri="{FF2B5EF4-FFF2-40B4-BE49-F238E27FC236}">
                <a16:creationId xmlns:a16="http://schemas.microsoft.com/office/drawing/2014/main" id="{1BEA56B5-C652-D9B6-5072-2A5623D92EE6}"/>
              </a:ext>
            </a:extLst>
          </p:cNvPr>
          <p:cNvSpPr>
            <a:spLocks noGrp="1"/>
          </p:cNvSpPr>
          <p:nvPr>
            <p:ph idx="1"/>
          </p:nvPr>
        </p:nvSpPr>
        <p:spPr>
          <a:xfrm>
            <a:off x="3514544" y="864108"/>
            <a:ext cx="8195441" cy="5120640"/>
          </a:xfrm>
        </p:spPr>
        <p:txBody>
          <a:bodyPr vert="horz" lIns="91440" tIns="45720" rIns="91440" bIns="45720" rtlCol="0" anchor="ctr">
            <a:normAutofit/>
          </a:bodyPr>
          <a:lstStyle/>
          <a:p>
            <a:r>
              <a:rPr lang="en-US" sz="2200" u="sng" dirty="0">
                <a:cs typeface="Calibri"/>
              </a:rPr>
              <a:t>Bad examples: </a:t>
            </a:r>
          </a:p>
          <a:p>
            <a:pPr lvl="1" indent="-194310"/>
            <a:r>
              <a:rPr lang="en-US" sz="2200" dirty="0">
                <a:cs typeface="Calibri"/>
              </a:rPr>
              <a:t>No source documentation to accompany an item/procedure on the eligibility checklist. Original documents were destroyed or discarded.</a:t>
            </a:r>
            <a:br>
              <a:rPr lang="en-US" sz="2200" dirty="0">
                <a:cs typeface="Calibri"/>
              </a:rPr>
            </a:br>
            <a:endParaRPr lang="en-US" sz="2200" dirty="0">
              <a:ea typeface="+mn-lt"/>
              <a:cs typeface="+mn-lt"/>
            </a:endParaRPr>
          </a:p>
          <a:p>
            <a:pPr lvl="1" indent="-194310"/>
            <a:r>
              <a:rPr lang="en-US" sz="2200" dirty="0">
                <a:cs typeface="Calibri"/>
              </a:rPr>
              <a:t>Modifications were made to paper records without indicating that it was an update, leading to mistaking it for an original record</a:t>
            </a:r>
            <a:br>
              <a:rPr lang="en-US" sz="2200" dirty="0">
                <a:cs typeface="Calibri"/>
              </a:rPr>
            </a:br>
            <a:endParaRPr lang="en-US" sz="2200" dirty="0">
              <a:ea typeface="+mn-lt"/>
              <a:cs typeface="+mn-lt"/>
            </a:endParaRPr>
          </a:p>
          <a:p>
            <a:pPr lvl="1" indent="-194310"/>
            <a:r>
              <a:rPr lang="en-US" sz="2200" dirty="0">
                <a:cs typeface="Calibri"/>
              </a:rPr>
              <a:t>Paper documents are destroyed during the life of a study</a:t>
            </a:r>
          </a:p>
        </p:txBody>
      </p:sp>
    </p:spTree>
    <p:extLst>
      <p:ext uri="{BB962C8B-B14F-4D97-AF65-F5344CB8AC3E}">
        <p14:creationId xmlns:p14="http://schemas.microsoft.com/office/powerpoint/2010/main" val="2650960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E5E5A-F2B1-0780-6089-AEED1B995834}"/>
              </a:ext>
            </a:extLst>
          </p:cNvPr>
          <p:cNvSpPr>
            <a:spLocks noGrp="1"/>
          </p:cNvSpPr>
          <p:nvPr>
            <p:ph type="title"/>
          </p:nvPr>
        </p:nvSpPr>
        <p:spPr/>
        <p:txBody>
          <a:bodyPr/>
          <a:lstStyle/>
          <a:p>
            <a:pPr>
              <a:spcBef>
                <a:spcPts val="1200"/>
              </a:spcBef>
            </a:pPr>
            <a:r>
              <a:rPr lang="en-US" dirty="0">
                <a:ea typeface="Calibri Light"/>
                <a:cs typeface="Calibri Light"/>
              </a:rPr>
              <a:t>Original</a:t>
            </a:r>
            <a:br>
              <a:rPr lang="en-US" dirty="0">
                <a:cs typeface="Calibri Light"/>
              </a:rPr>
            </a:br>
            <a:endParaRPr lang="en-US" dirty="0">
              <a:cs typeface="Calibri Light"/>
            </a:endParaRPr>
          </a:p>
        </p:txBody>
      </p:sp>
      <p:sp>
        <p:nvSpPr>
          <p:cNvPr id="3" name="Content Placeholder 2">
            <a:extLst>
              <a:ext uri="{FF2B5EF4-FFF2-40B4-BE49-F238E27FC236}">
                <a16:creationId xmlns:a16="http://schemas.microsoft.com/office/drawing/2014/main" id="{F0D1C70D-E58B-E2E2-4914-825D2831AFD6}"/>
              </a:ext>
            </a:extLst>
          </p:cNvPr>
          <p:cNvSpPr>
            <a:spLocks noGrp="1"/>
          </p:cNvSpPr>
          <p:nvPr>
            <p:ph idx="1"/>
          </p:nvPr>
        </p:nvSpPr>
        <p:spPr>
          <a:xfrm>
            <a:off x="3593371" y="719592"/>
            <a:ext cx="8103475" cy="1546953"/>
          </a:xfrm>
        </p:spPr>
        <p:txBody>
          <a:bodyPr vert="horz" lIns="91440" tIns="45720" rIns="91440" bIns="45720" rtlCol="0" anchor="ctr">
            <a:normAutofit/>
          </a:bodyPr>
          <a:lstStyle/>
          <a:p>
            <a:pPr marL="491490" lvl="1" indent="0">
              <a:spcAft>
                <a:spcPts val="0"/>
              </a:spcAft>
              <a:buNone/>
            </a:pPr>
            <a:r>
              <a:rPr lang="en-US" sz="2200" dirty="0">
                <a:ea typeface="+mn-lt"/>
                <a:cs typeface="+mn-lt"/>
              </a:rPr>
              <a:t>Example: Original EKGs are printed on heat-sensitive paper that fades over time. These should be copied after being reviewed by an investigator.</a:t>
            </a:r>
            <a:endParaRPr lang="en-US" dirty="0">
              <a:ea typeface="+mn-lt"/>
              <a:cs typeface="Calibri"/>
            </a:endParaRPr>
          </a:p>
        </p:txBody>
      </p:sp>
      <p:pic>
        <p:nvPicPr>
          <p:cNvPr id="5" name="Picture 4" descr="A graph of a heart beat&#10;&#10;Description automatically generated with medium confidence">
            <a:extLst>
              <a:ext uri="{FF2B5EF4-FFF2-40B4-BE49-F238E27FC236}">
                <a16:creationId xmlns:a16="http://schemas.microsoft.com/office/drawing/2014/main" id="{9191931E-1908-DE60-3E1F-691294FEF6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24295" y="2266545"/>
            <a:ext cx="7972551" cy="3380362"/>
          </a:xfrm>
          <a:prstGeom prst="rect">
            <a:avLst/>
          </a:prstGeom>
        </p:spPr>
      </p:pic>
    </p:spTree>
    <p:extLst>
      <p:ext uri="{BB962C8B-B14F-4D97-AF65-F5344CB8AC3E}">
        <p14:creationId xmlns:p14="http://schemas.microsoft.com/office/powerpoint/2010/main" val="1571376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2BAF-82C4-4F2B-4AFC-01E9E7ED3E88}"/>
              </a:ext>
            </a:extLst>
          </p:cNvPr>
          <p:cNvSpPr>
            <a:spLocks noGrp="1"/>
          </p:cNvSpPr>
          <p:nvPr>
            <p:ph type="title"/>
          </p:nvPr>
        </p:nvSpPr>
        <p:spPr>
          <a:xfrm>
            <a:off x="252919" y="2371939"/>
            <a:ext cx="2947482" cy="3353081"/>
          </a:xfrm>
        </p:spPr>
        <p:txBody>
          <a:bodyPr/>
          <a:lstStyle/>
          <a:p>
            <a:r>
              <a:rPr lang="en-US" dirty="0">
                <a:ea typeface="Calibri Light"/>
                <a:cs typeface="Calibri Light"/>
              </a:rPr>
              <a:t>Accurate</a:t>
            </a:r>
            <a:br>
              <a:rPr lang="en-US" dirty="0">
                <a:cs typeface="Calibri Light"/>
              </a:rPr>
            </a:br>
            <a:br>
              <a:rPr lang="en-US" dirty="0">
                <a:cs typeface="Calibri Light"/>
              </a:rPr>
            </a:br>
            <a:r>
              <a:rPr lang="en-US" sz="2200" dirty="0">
                <a:cs typeface="Calibri Light"/>
              </a:rPr>
              <a:t>Consistent, error free, and real representation of facts</a:t>
            </a:r>
            <a:br>
              <a:rPr lang="en-US" sz="2200" dirty="0">
                <a:cs typeface="Calibri Light"/>
              </a:rPr>
            </a:br>
            <a:br>
              <a:rPr lang="en-US" sz="2200" dirty="0">
                <a:cs typeface="Calibri Light"/>
              </a:rPr>
            </a:br>
            <a:r>
              <a:rPr lang="en-US" sz="2200" dirty="0">
                <a:cs typeface="Calibri Light"/>
              </a:rPr>
              <a:t>Necessary as a basis for decision-making</a:t>
            </a:r>
            <a:endParaRPr lang="en-US" dirty="0"/>
          </a:p>
        </p:txBody>
      </p:sp>
      <p:sp>
        <p:nvSpPr>
          <p:cNvPr id="3" name="Content Placeholder 2">
            <a:extLst>
              <a:ext uri="{FF2B5EF4-FFF2-40B4-BE49-F238E27FC236}">
                <a16:creationId xmlns:a16="http://schemas.microsoft.com/office/drawing/2014/main" id="{0BC8CB6B-06C8-BB2B-3D4B-DFA42D0BE0F8}"/>
              </a:ext>
            </a:extLst>
          </p:cNvPr>
          <p:cNvSpPr>
            <a:spLocks noGrp="1"/>
          </p:cNvSpPr>
          <p:nvPr>
            <p:ph idx="1"/>
          </p:nvPr>
        </p:nvSpPr>
        <p:spPr>
          <a:xfrm>
            <a:off x="3518337" y="424387"/>
            <a:ext cx="8098221" cy="6009226"/>
          </a:xfrm>
        </p:spPr>
        <p:txBody>
          <a:bodyPr vert="horz" lIns="91440" tIns="45720" rIns="91440" bIns="45720" rtlCol="0" anchor="ctr">
            <a:normAutofit/>
          </a:bodyPr>
          <a:lstStyle/>
          <a:p>
            <a:pPr marL="342900" indent="-342900"/>
            <a:r>
              <a:rPr lang="en-US" sz="2200" u="sng" dirty="0">
                <a:cs typeface="Calibri"/>
              </a:rPr>
              <a:t>Good examples:</a:t>
            </a:r>
            <a:r>
              <a:rPr lang="en-US" sz="2200" dirty="0">
                <a:cs typeface="Calibri"/>
              </a:rPr>
              <a:t> </a:t>
            </a:r>
          </a:p>
          <a:p>
            <a:pPr marL="845820" lvl="1" indent="-342900"/>
            <a:r>
              <a:rPr lang="en-US" sz="2200" dirty="0">
                <a:cs typeface="Calibri"/>
              </a:rPr>
              <a:t>The recorded information describes the conduct of the study without error. Research documentation should represent what ACTUALLY happened. Corrections should be made using standard correction practices. If protocol-required procedures were missed or completed incorrectly, a protocol deviation should be completed in real time.</a:t>
            </a:r>
            <a:endParaRPr lang="en-US" sz="2200" dirty="0">
              <a:ea typeface="+mn-lt"/>
              <a:cs typeface="+mn-lt"/>
            </a:endParaRPr>
          </a:p>
          <a:p>
            <a:pPr lvl="2"/>
            <a:r>
              <a:rPr lang="en-US" sz="2000" dirty="0">
                <a:cs typeface="Calibri"/>
              </a:rPr>
              <a:t>Example: A research nurse is about to weigh the patient and checks to make sure that the scale is properly calibrated.</a:t>
            </a:r>
            <a:endParaRPr lang="en-US" sz="2000" dirty="0">
              <a:ea typeface="+mn-lt"/>
              <a:cs typeface="+mn-lt"/>
            </a:endParaRPr>
          </a:p>
          <a:p>
            <a:pPr lvl="2">
              <a:spcAft>
                <a:spcPts val="0"/>
              </a:spcAft>
            </a:pPr>
            <a:r>
              <a:rPr lang="en-US" sz="2000" dirty="0">
                <a:ea typeface="Calibri"/>
                <a:cs typeface="Calibri"/>
              </a:rPr>
              <a:t>Example: A research nurse consistently uses the clock on their phone to document the time of PK draws and avoids using the wall clock.</a:t>
            </a:r>
          </a:p>
          <a:p>
            <a:pPr lvl="2">
              <a:spcAft>
                <a:spcPts val="0"/>
              </a:spcAft>
            </a:pPr>
            <a:r>
              <a:rPr lang="en-US" sz="2000" dirty="0">
                <a:ea typeface="Calibri"/>
                <a:cs typeface="Calibri"/>
              </a:rPr>
              <a:t>Example: A study participant calls the research nurse to inform them they cannot make their scheduled appointment due to inclement weather; the research nurse documents the call and adds the deviation to the deviation log.</a:t>
            </a:r>
          </a:p>
        </p:txBody>
      </p:sp>
    </p:spTree>
    <p:extLst>
      <p:ext uri="{BB962C8B-B14F-4D97-AF65-F5344CB8AC3E}">
        <p14:creationId xmlns:p14="http://schemas.microsoft.com/office/powerpoint/2010/main" val="2858729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DF11F-A4E3-02B9-2684-F7B223F6684C}"/>
              </a:ext>
            </a:extLst>
          </p:cNvPr>
          <p:cNvSpPr>
            <a:spLocks noGrp="1"/>
          </p:cNvSpPr>
          <p:nvPr>
            <p:ph type="title"/>
          </p:nvPr>
        </p:nvSpPr>
        <p:spPr/>
        <p:txBody>
          <a:bodyPr/>
          <a:lstStyle/>
          <a:p>
            <a:r>
              <a:rPr lang="en-US">
                <a:cs typeface="Calibri Light"/>
              </a:rPr>
              <a:t>Accurate</a:t>
            </a:r>
            <a:endParaRPr lang="en-US" err="1"/>
          </a:p>
        </p:txBody>
      </p:sp>
      <p:sp>
        <p:nvSpPr>
          <p:cNvPr id="3" name="Content Placeholder 2">
            <a:extLst>
              <a:ext uri="{FF2B5EF4-FFF2-40B4-BE49-F238E27FC236}">
                <a16:creationId xmlns:a16="http://schemas.microsoft.com/office/drawing/2014/main" id="{C4748409-2C22-5BBE-9564-1786008BE016}"/>
              </a:ext>
            </a:extLst>
          </p:cNvPr>
          <p:cNvSpPr>
            <a:spLocks noGrp="1"/>
          </p:cNvSpPr>
          <p:nvPr>
            <p:ph idx="1"/>
          </p:nvPr>
        </p:nvSpPr>
        <p:spPr>
          <a:xfrm>
            <a:off x="3514544" y="962751"/>
            <a:ext cx="8182303" cy="4923353"/>
          </a:xfrm>
        </p:spPr>
        <p:txBody>
          <a:bodyPr vert="horz" lIns="91440" tIns="45720" rIns="91440" bIns="45720" rtlCol="0" anchor="t">
            <a:normAutofit/>
          </a:bodyPr>
          <a:lstStyle/>
          <a:p>
            <a:pPr marL="342900" indent="-342900"/>
            <a:r>
              <a:rPr lang="en-US" sz="2200" u="sng" dirty="0">
                <a:ea typeface="+mn-lt"/>
                <a:cs typeface="+mn-lt"/>
              </a:rPr>
              <a:t>Bad examples: </a:t>
            </a:r>
          </a:p>
          <a:p>
            <a:pPr marL="845820" lvl="1" indent="-342900"/>
            <a:r>
              <a:rPr lang="en-US" sz="2200" dirty="0">
                <a:ea typeface="+mn-lt"/>
                <a:cs typeface="+mn-lt"/>
              </a:rPr>
              <a:t>Errors in medical record documentation were corrected on a printed document and then scanned in.</a:t>
            </a:r>
            <a:endParaRPr lang="en-US" sz="2200" dirty="0"/>
          </a:p>
          <a:p>
            <a:pPr lvl="2">
              <a:spcAft>
                <a:spcPts val="0"/>
              </a:spcAft>
            </a:pPr>
            <a:r>
              <a:rPr lang="en-US" sz="2000" dirty="0">
                <a:ea typeface="+mn-lt"/>
                <a:cs typeface="+mn-lt"/>
              </a:rPr>
              <a:t>Example: Physician notes and nursing notes have discrepant information and missing source documentation. Discrepant information can result in incorrect data entry and may generate unnecessary queries.</a:t>
            </a:r>
          </a:p>
          <a:p>
            <a:pPr lvl="2"/>
            <a:r>
              <a:rPr lang="en-US" sz="2000" dirty="0">
                <a:ea typeface="+mn-lt"/>
                <a:cs typeface="+mn-lt"/>
              </a:rPr>
              <a:t>Example: A research nurse took a study patient’s vitals and recorded the values by rounding to the tenths place (one decimal place) instead of recording the values with two decimal places (according to the protocol).</a:t>
            </a:r>
          </a:p>
          <a:p>
            <a:pPr lvl="2"/>
            <a:r>
              <a:rPr lang="en-US" sz="2000" dirty="0">
                <a:ea typeface="Calibri"/>
                <a:cs typeface="Calibri"/>
              </a:rPr>
              <a:t>Example: Consecutive physician notes contain the same sentence about an adverse event that appears to be copied from a previous note, so it is unclear whether the event is ongoing, or the sentence was carried forward in error.</a:t>
            </a:r>
          </a:p>
        </p:txBody>
      </p:sp>
    </p:spTree>
    <p:extLst>
      <p:ext uri="{BB962C8B-B14F-4D97-AF65-F5344CB8AC3E}">
        <p14:creationId xmlns:p14="http://schemas.microsoft.com/office/powerpoint/2010/main" val="3123150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ED56B-C511-2574-28BD-43BFEF5C2246}"/>
              </a:ext>
            </a:extLst>
          </p:cNvPr>
          <p:cNvSpPr>
            <a:spLocks noGrp="1"/>
          </p:cNvSpPr>
          <p:nvPr>
            <p:ph type="title"/>
          </p:nvPr>
        </p:nvSpPr>
        <p:spPr/>
        <p:txBody>
          <a:bodyPr/>
          <a:lstStyle/>
          <a:p>
            <a:r>
              <a:rPr lang="en-US" dirty="0">
                <a:cs typeface="Calibri Light"/>
              </a:rPr>
              <a:t>Available</a:t>
            </a:r>
            <a:br>
              <a:rPr lang="en-US" dirty="0">
                <a:cs typeface="Calibri Light"/>
              </a:rPr>
            </a:br>
            <a:r>
              <a:rPr lang="en-US" dirty="0">
                <a:cs typeface="Calibri Light"/>
              </a:rPr>
              <a:t>Accessible</a:t>
            </a:r>
            <a:endParaRPr lang="en-US" dirty="0"/>
          </a:p>
        </p:txBody>
      </p:sp>
      <p:sp>
        <p:nvSpPr>
          <p:cNvPr id="3" name="Content Placeholder 2">
            <a:extLst>
              <a:ext uri="{FF2B5EF4-FFF2-40B4-BE49-F238E27FC236}">
                <a16:creationId xmlns:a16="http://schemas.microsoft.com/office/drawing/2014/main" id="{E1B0DBC1-B85B-2BD9-7C5E-B047D0A8DD92}"/>
              </a:ext>
            </a:extLst>
          </p:cNvPr>
          <p:cNvSpPr>
            <a:spLocks noGrp="1"/>
          </p:cNvSpPr>
          <p:nvPr>
            <p:ph idx="1"/>
          </p:nvPr>
        </p:nvSpPr>
        <p:spPr>
          <a:xfrm>
            <a:off x="3593372" y="864108"/>
            <a:ext cx="8024647" cy="5120640"/>
          </a:xfrm>
        </p:spPr>
        <p:txBody>
          <a:bodyPr vert="horz" lIns="91440" tIns="45720" rIns="91440" bIns="45720" rtlCol="0" anchor="ctr">
            <a:normAutofit/>
          </a:bodyPr>
          <a:lstStyle/>
          <a:p>
            <a:r>
              <a:rPr lang="en-US" sz="2200" u="sng" dirty="0">
                <a:ea typeface="+mn-lt"/>
                <a:cs typeface="+mn-lt"/>
              </a:rPr>
              <a:t>Good example: </a:t>
            </a:r>
            <a:endParaRPr lang="en-US" sz="2200" u="sng" dirty="0"/>
          </a:p>
          <a:p>
            <a:pPr lvl="1"/>
            <a:r>
              <a:rPr lang="en-US" sz="2200" dirty="0">
                <a:ea typeface="+mn-lt"/>
                <a:cs typeface="+mn-lt"/>
              </a:rPr>
              <a:t>Data can be accessible for review, audit, or inspection over the lifetime of the record, including after the contract ends.</a:t>
            </a:r>
            <a:endParaRPr lang="en-US" sz="2200" dirty="0"/>
          </a:p>
          <a:p>
            <a:pPr lvl="2"/>
            <a:r>
              <a:rPr lang="en-US" sz="2000" dirty="0">
                <a:ea typeface="+mn-lt"/>
                <a:cs typeface="+mn-lt"/>
              </a:rPr>
              <a:t>Example: Data and source documents are all available, including original versions of informed consent forms that were later modified (reconsent).</a:t>
            </a:r>
          </a:p>
          <a:p>
            <a:r>
              <a:rPr lang="en-US" sz="2200" u="sng" dirty="0">
                <a:ea typeface="+mn-lt"/>
                <a:cs typeface="+mn-lt"/>
              </a:rPr>
              <a:t>Bad example: </a:t>
            </a:r>
          </a:p>
          <a:p>
            <a:pPr lvl="1">
              <a:spcAft>
                <a:spcPts val="0"/>
              </a:spcAft>
            </a:pPr>
            <a:r>
              <a:rPr lang="en-US" sz="2200" dirty="0">
                <a:ea typeface="+mn-lt"/>
                <a:cs typeface="+mn-lt"/>
              </a:rPr>
              <a:t>The original informed consent forms were deleted/removed/overwritten after a reconsent was issued to the study patients.</a:t>
            </a:r>
            <a:endParaRPr lang="en-US" sz="2200" dirty="0"/>
          </a:p>
          <a:p>
            <a:pPr lvl="2"/>
            <a:r>
              <a:rPr lang="en-US" sz="2000" dirty="0">
                <a:cs typeface="Calibri"/>
              </a:rPr>
              <a:t>Example: The original informed consent is not available to access or review due to being deleted, or removed, or overwritten.</a:t>
            </a:r>
          </a:p>
        </p:txBody>
      </p:sp>
    </p:spTree>
    <p:extLst>
      <p:ext uri="{BB962C8B-B14F-4D97-AF65-F5344CB8AC3E}">
        <p14:creationId xmlns:p14="http://schemas.microsoft.com/office/powerpoint/2010/main" val="836618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F7E3859-2100-49B0-0ED5-A5C81A0CBA86}"/>
              </a:ext>
            </a:extLst>
          </p:cNvPr>
          <p:cNvSpPr>
            <a:spLocks noGrp="1"/>
          </p:cNvSpPr>
          <p:nvPr>
            <p:ph type="title"/>
          </p:nvPr>
        </p:nvSpPr>
        <p:spPr>
          <a:xfrm>
            <a:off x="1539116" y="864108"/>
            <a:ext cx="3073914" cy="5120639"/>
          </a:xfrm>
        </p:spPr>
        <p:txBody>
          <a:bodyPr>
            <a:normAutofit/>
          </a:bodyPr>
          <a:lstStyle/>
          <a:p>
            <a:pPr algn="r"/>
            <a:r>
              <a:rPr lang="en-US" sz="3300">
                <a:solidFill>
                  <a:schemeClr val="tx1">
                    <a:lumMod val="85000"/>
                    <a:lumOff val="15000"/>
                  </a:schemeClr>
                </a:solidFill>
                <a:cs typeface="Calibri Light"/>
              </a:rPr>
              <a:t>What is Source Documentation?</a:t>
            </a:r>
            <a:endParaRPr lang="en-US" sz="3300">
              <a:solidFill>
                <a:schemeClr val="tx1">
                  <a:lumMod val="85000"/>
                  <a:lumOff val="15000"/>
                </a:schemeClr>
              </a:solidFill>
            </a:endParaRP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17C8266-06E6-E503-E992-7B1C070AFD88}"/>
              </a:ext>
            </a:extLst>
          </p:cNvPr>
          <p:cNvSpPr>
            <a:spLocks noGrp="1"/>
          </p:cNvSpPr>
          <p:nvPr>
            <p:ph idx="1"/>
          </p:nvPr>
        </p:nvSpPr>
        <p:spPr>
          <a:xfrm>
            <a:off x="5289229" y="469971"/>
            <a:ext cx="6252263" cy="5961466"/>
          </a:xfrm>
        </p:spPr>
        <p:txBody>
          <a:bodyPr vert="horz" lIns="91440" tIns="45720" rIns="91440" bIns="45720" rtlCol="0">
            <a:normAutofit/>
          </a:bodyPr>
          <a:lstStyle/>
          <a:p>
            <a:r>
              <a:rPr lang="en-US" sz="2200" dirty="0">
                <a:ea typeface="+mn-lt"/>
                <a:cs typeface="+mn-lt"/>
              </a:rPr>
              <a:t>Source documentation is information </a:t>
            </a:r>
            <a:r>
              <a:rPr lang="en-US" sz="2200" dirty="0">
                <a:solidFill>
                  <a:schemeClr val="tx2"/>
                </a:solidFill>
                <a:ea typeface="+mn-lt"/>
                <a:cs typeface="+mn-lt"/>
              </a:rPr>
              <a:t>contained</a:t>
            </a:r>
            <a:r>
              <a:rPr lang="en-US" sz="2200" dirty="0">
                <a:ea typeface="+mn-lt"/>
                <a:cs typeface="+mn-lt"/>
              </a:rPr>
              <a:t> in original records (where the information is first recorded) and/or certified copies of original records.</a:t>
            </a:r>
            <a:endParaRPr lang="en-US" dirty="0"/>
          </a:p>
          <a:p>
            <a:pPr marL="0" indent="0">
              <a:buNone/>
            </a:pPr>
            <a:endParaRPr lang="en-US" sz="1400" dirty="0"/>
          </a:p>
          <a:p>
            <a:pPr>
              <a:spcBef>
                <a:spcPts val="0"/>
              </a:spcBef>
            </a:pPr>
            <a:r>
              <a:rPr lang="en-US" sz="2200" dirty="0">
                <a:ea typeface="+mn-lt"/>
                <a:cs typeface="+mn-lt"/>
              </a:rPr>
              <a:t>Source documentation for clinical research:</a:t>
            </a:r>
            <a:r>
              <a:rPr lang="en-US" dirty="0">
                <a:ea typeface="+mn-lt"/>
                <a:cs typeface="+mn-lt"/>
              </a:rPr>
              <a:t> </a:t>
            </a:r>
          </a:p>
          <a:p>
            <a:pPr lvl="1">
              <a:spcBef>
                <a:spcPts val="0"/>
              </a:spcBef>
            </a:pPr>
            <a:r>
              <a:rPr lang="en-US" dirty="0">
                <a:ea typeface="+mn-lt"/>
                <a:cs typeface="+mn-lt"/>
              </a:rPr>
              <a:t>confirms eligibility for the participant for the clinical research study/trial; </a:t>
            </a:r>
          </a:p>
          <a:p>
            <a:pPr lvl="1">
              <a:spcBef>
                <a:spcPts val="0"/>
              </a:spcBef>
            </a:pPr>
            <a:r>
              <a:rPr lang="en-US" dirty="0">
                <a:ea typeface="+mn-lt"/>
                <a:cs typeface="+mn-lt"/>
              </a:rPr>
              <a:t>documents the progress of the participant during the study/trial; and</a:t>
            </a:r>
          </a:p>
          <a:p>
            <a:pPr lvl="1">
              <a:spcBef>
                <a:spcPts val="0"/>
              </a:spcBef>
            </a:pPr>
            <a:r>
              <a:rPr lang="en-US" dirty="0">
                <a:ea typeface="+mn-lt"/>
                <a:cs typeface="+mn-lt"/>
              </a:rPr>
              <a:t>forms the foundation for the data submitted to the trial sponsor, primarily via Clinical Research Forms (CRFs) completed via an electronic database, which is used to share results of the research.  </a:t>
            </a:r>
          </a:p>
          <a:p>
            <a:pPr lvl="1">
              <a:spcBef>
                <a:spcPts val="0"/>
              </a:spcBef>
            </a:pPr>
            <a:endParaRPr lang="en-US" dirty="0">
              <a:ea typeface="+mn-lt"/>
              <a:cs typeface="+mn-lt"/>
            </a:endParaRPr>
          </a:p>
          <a:p>
            <a:pPr>
              <a:spcBef>
                <a:spcPts val="0"/>
              </a:spcBef>
            </a:pPr>
            <a:r>
              <a:rPr lang="en-US" sz="2200" dirty="0">
                <a:ea typeface="+mn-lt"/>
                <a:cs typeface="+mn-lt"/>
              </a:rPr>
              <a:t>Source documents includes clinical findings, observations, accountability of investigational agent(s) as applicable, and other activities in a clinical trial necessary for the reconstruction and evaluation of the trial. </a:t>
            </a:r>
            <a:endParaRPr lang="en-US" sz="2200" dirty="0">
              <a:cs typeface="Calibri"/>
            </a:endParaRPr>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1875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7E8D6-F5DD-8BEC-257E-699E06390A33}"/>
              </a:ext>
            </a:extLst>
          </p:cNvPr>
          <p:cNvSpPr>
            <a:spLocks noGrp="1"/>
          </p:cNvSpPr>
          <p:nvPr>
            <p:ph type="title"/>
          </p:nvPr>
        </p:nvSpPr>
        <p:spPr/>
        <p:txBody>
          <a:bodyPr/>
          <a:lstStyle/>
          <a:p>
            <a:r>
              <a:rPr lang="en-US">
                <a:ea typeface="Calibri Light"/>
                <a:cs typeface="Calibri Light"/>
              </a:rPr>
              <a:t>Enduring</a:t>
            </a:r>
            <a:endParaRPr lang="en-US"/>
          </a:p>
        </p:txBody>
      </p:sp>
      <p:sp>
        <p:nvSpPr>
          <p:cNvPr id="3" name="Content Placeholder 2">
            <a:extLst>
              <a:ext uri="{FF2B5EF4-FFF2-40B4-BE49-F238E27FC236}">
                <a16:creationId xmlns:a16="http://schemas.microsoft.com/office/drawing/2014/main" id="{0AE6E8E5-B2BC-0B84-BD40-CB0103294952}"/>
              </a:ext>
            </a:extLst>
          </p:cNvPr>
          <p:cNvSpPr>
            <a:spLocks noGrp="1"/>
          </p:cNvSpPr>
          <p:nvPr>
            <p:ph idx="1"/>
          </p:nvPr>
        </p:nvSpPr>
        <p:spPr>
          <a:xfrm>
            <a:off x="3488268" y="785280"/>
            <a:ext cx="8234855" cy="5357123"/>
          </a:xfrm>
        </p:spPr>
        <p:txBody>
          <a:bodyPr>
            <a:normAutofit lnSpcReduction="10000"/>
          </a:bodyPr>
          <a:lstStyle/>
          <a:p>
            <a:pPr fontAlgn="base"/>
            <a:r>
              <a:rPr lang="en-US" sz="2200" u="sng" dirty="0">
                <a:ea typeface="+mn-lt"/>
                <a:cs typeface="+mn-lt"/>
              </a:rPr>
              <a:t>Good example:</a:t>
            </a:r>
          </a:p>
          <a:p>
            <a:pPr lvl="1"/>
            <a:r>
              <a:rPr lang="en-US" sz="2200" dirty="0">
                <a:ea typeface="+mn-lt"/>
                <a:cs typeface="+mn-lt"/>
              </a:rPr>
              <a:t>Documentation is available throughout the study and during the required time after study completion. </a:t>
            </a:r>
            <a:br>
              <a:rPr lang="en-US" sz="2200" dirty="0">
                <a:ea typeface="+mn-lt"/>
                <a:cs typeface="+mn-lt"/>
              </a:rPr>
            </a:br>
            <a:br>
              <a:rPr lang="en-US" sz="2200" dirty="0">
                <a:ea typeface="+mn-lt"/>
                <a:cs typeface="+mn-lt"/>
              </a:rPr>
            </a:br>
            <a:r>
              <a:rPr lang="en-US" sz="2200" dirty="0">
                <a:ea typeface="+mn-lt"/>
                <a:cs typeface="+mn-lt"/>
              </a:rPr>
              <a:t>For Investigational New Drug (IND) research, the Food and Drug Administration (FDA) requires that sponsors and investigators retain “records and reports required by this part for 2 years after a marketing application is approved for the drug; or if an application is not approved for the drug, until 2 years after shipment and delivery of the drug for investigational use is discontinued, and the FDA so notified.” </a:t>
            </a:r>
            <a:br>
              <a:rPr lang="en-US" sz="2200" dirty="0">
                <a:ea typeface="+mn-lt"/>
                <a:cs typeface="+mn-lt"/>
              </a:rPr>
            </a:br>
            <a:br>
              <a:rPr lang="en-US" sz="2200" dirty="0">
                <a:ea typeface="+mn-lt"/>
                <a:cs typeface="+mn-lt"/>
              </a:rPr>
            </a:br>
            <a:r>
              <a:rPr lang="en-US" sz="2200" dirty="0">
                <a:ea typeface="+mn-lt"/>
                <a:cs typeface="+mn-lt"/>
              </a:rPr>
              <a:t>Many institutions have a minimum time period for keeping records.  In addition, many research agreements with sponsors will include a minimum time period for record retention.  </a:t>
            </a:r>
          </a:p>
          <a:p>
            <a:pPr marL="502920" lvl="1" indent="0">
              <a:buNone/>
            </a:pPr>
            <a:endParaRPr lang="en-US" sz="2200" dirty="0">
              <a:ea typeface="+mn-lt"/>
              <a:cs typeface="+mn-lt"/>
            </a:endParaRPr>
          </a:p>
          <a:p>
            <a:pPr lvl="2" fontAlgn="base"/>
            <a:r>
              <a:rPr lang="en-US" sz="2000" dirty="0">
                <a:ea typeface="+mn-lt"/>
                <a:cs typeface="+mn-lt"/>
              </a:rPr>
              <a:t>Example: Th study patient’s MRIs are stored on CDs. </a:t>
            </a:r>
          </a:p>
          <a:p>
            <a:pPr fontAlgn="base"/>
            <a:endParaRPr lang="en-US" sz="2200" b="0" i="0" u="sng" dirty="0">
              <a:solidFill>
                <a:srgbClr val="231F20"/>
              </a:solidFill>
              <a:effectLst/>
              <a:latin typeface="Calibri"/>
              <a:cs typeface="Calibri"/>
            </a:endParaRPr>
          </a:p>
        </p:txBody>
      </p:sp>
    </p:spTree>
    <p:extLst>
      <p:ext uri="{BB962C8B-B14F-4D97-AF65-F5344CB8AC3E}">
        <p14:creationId xmlns:p14="http://schemas.microsoft.com/office/powerpoint/2010/main" val="2490944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F078A-C6EB-B3F7-56CC-2007D8BF94F2}"/>
              </a:ext>
            </a:extLst>
          </p:cNvPr>
          <p:cNvSpPr>
            <a:spLocks noGrp="1"/>
          </p:cNvSpPr>
          <p:nvPr>
            <p:ph type="title"/>
          </p:nvPr>
        </p:nvSpPr>
        <p:spPr/>
        <p:txBody>
          <a:bodyPr/>
          <a:lstStyle/>
          <a:p>
            <a:r>
              <a:rPr lang="en-US" dirty="0"/>
              <a:t>Enduring</a:t>
            </a:r>
          </a:p>
        </p:txBody>
      </p:sp>
      <p:sp>
        <p:nvSpPr>
          <p:cNvPr id="3" name="Content Placeholder 2">
            <a:extLst>
              <a:ext uri="{FF2B5EF4-FFF2-40B4-BE49-F238E27FC236}">
                <a16:creationId xmlns:a16="http://schemas.microsoft.com/office/drawing/2014/main" id="{5C99241F-6B37-D7C8-86EF-0F14452ACFED}"/>
              </a:ext>
            </a:extLst>
          </p:cNvPr>
          <p:cNvSpPr>
            <a:spLocks noGrp="1"/>
          </p:cNvSpPr>
          <p:nvPr>
            <p:ph idx="1"/>
          </p:nvPr>
        </p:nvSpPr>
        <p:spPr/>
        <p:txBody>
          <a:bodyPr/>
          <a:lstStyle/>
          <a:p>
            <a:r>
              <a:rPr lang="en-US" sz="2200" u="sng" dirty="0">
                <a:ea typeface="+mn-lt"/>
                <a:cs typeface="+mn-lt"/>
              </a:rPr>
              <a:t>Bad example:</a:t>
            </a:r>
          </a:p>
          <a:p>
            <a:pPr lvl="1"/>
            <a:r>
              <a:rPr lang="en-US" sz="2200" dirty="0">
                <a:ea typeface="+mn-lt"/>
                <a:cs typeface="+mn-lt"/>
              </a:rPr>
              <a:t>Documentation is not kept in a format amenable for long-term storage. Not planning how to store and access paper documents long-term and using databases without an archive plan. Documentation is discarded before the time period required by applicable FDA guidelines, institutional practice, or sponsor agreement, whichever is longest. </a:t>
            </a:r>
          </a:p>
          <a:p>
            <a:pPr lvl="2"/>
            <a:r>
              <a:rPr lang="en-US" sz="2000" dirty="0">
                <a:ea typeface="+mn-lt"/>
                <a:cs typeface="+mn-lt"/>
              </a:rPr>
              <a:t>Example: The study patient’s MRI is stored in an unauthorized USB drive.</a:t>
            </a:r>
          </a:p>
        </p:txBody>
      </p:sp>
    </p:spTree>
    <p:extLst>
      <p:ext uri="{BB962C8B-B14F-4D97-AF65-F5344CB8AC3E}">
        <p14:creationId xmlns:p14="http://schemas.microsoft.com/office/powerpoint/2010/main" val="3785105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68D8C5A-D6A8-4B82-A915-65B3BE9DE6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a:extLst>
              <a:ext uri="{FF2B5EF4-FFF2-40B4-BE49-F238E27FC236}">
                <a16:creationId xmlns:a16="http://schemas.microsoft.com/office/drawing/2014/main" id="{1A4306A5-A549-4C0D-A7D2-34D4D4A996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5" name="Rectangle 24">
            <a:extLst>
              <a:ext uri="{FF2B5EF4-FFF2-40B4-BE49-F238E27FC236}">
                <a16:creationId xmlns:a16="http://schemas.microsoft.com/office/drawing/2014/main" id="{5561F932-FC7D-4B2D-9EBB-8AFF9D75F4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4" descr="Pen placed on top of a signature line">
            <a:extLst>
              <a:ext uri="{FF2B5EF4-FFF2-40B4-BE49-F238E27FC236}">
                <a16:creationId xmlns:a16="http://schemas.microsoft.com/office/drawing/2014/main" id="{3C489426-97F0-4077-B9BB-877893AC02B9}"/>
              </a:ext>
            </a:extLst>
          </p:cNvPr>
          <p:cNvPicPr>
            <a:picLocks noChangeAspect="1"/>
          </p:cNvPicPr>
          <p:nvPr/>
        </p:nvPicPr>
        <p:blipFill rotWithShape="1">
          <a:blip r:embed="rId2">
            <a:duotone>
              <a:schemeClr val="accent1">
                <a:shade val="45000"/>
                <a:satMod val="135000"/>
              </a:schemeClr>
              <a:prstClr val="white"/>
            </a:duotone>
          </a:blip>
          <a:srcRect l="9091" r="1" b="23373"/>
          <a:stretch/>
        </p:blipFill>
        <p:spPr>
          <a:xfrm>
            <a:off x="1524" y="10"/>
            <a:ext cx="12188952" cy="6857990"/>
          </a:xfrm>
          <a:prstGeom prst="rect">
            <a:avLst/>
          </a:prstGeom>
        </p:spPr>
      </p:pic>
      <p:sp>
        <p:nvSpPr>
          <p:cNvPr id="27" name="Rectangle 26">
            <a:extLst>
              <a:ext uri="{FF2B5EF4-FFF2-40B4-BE49-F238E27FC236}">
                <a16:creationId xmlns:a16="http://schemas.microsoft.com/office/drawing/2014/main" id="{8B0613EF-873A-44FA-8BE9-3917BCF576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alpha val="89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0E5F535-70F6-D67F-4456-D71B19BB9B4F}"/>
              </a:ext>
            </a:extLst>
          </p:cNvPr>
          <p:cNvSpPr>
            <a:spLocks noGrp="1"/>
          </p:cNvSpPr>
          <p:nvPr>
            <p:ph type="title"/>
          </p:nvPr>
        </p:nvSpPr>
        <p:spPr>
          <a:xfrm>
            <a:off x="643467" y="1298448"/>
            <a:ext cx="3685070" cy="3255264"/>
          </a:xfrm>
        </p:spPr>
        <p:txBody>
          <a:bodyPr vert="horz" lIns="91440" tIns="45720" rIns="91440" bIns="45720" rtlCol="0" anchor="b">
            <a:normAutofit/>
          </a:bodyPr>
          <a:lstStyle/>
          <a:p>
            <a:r>
              <a:rPr lang="en-US" sz="4800" spc="-100"/>
              <a:t>Assessment Questions</a:t>
            </a:r>
          </a:p>
        </p:txBody>
      </p:sp>
      <p:sp>
        <p:nvSpPr>
          <p:cNvPr id="29" name="Rectangle 28">
            <a:extLst>
              <a:ext uri="{FF2B5EF4-FFF2-40B4-BE49-F238E27FC236}">
                <a16:creationId xmlns:a16="http://schemas.microsoft.com/office/drawing/2014/main" id="{1C9B5071-2661-447E-AF39-E0496739F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FFFFFF">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62367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455DC-BC5A-365D-A42D-2A52E4017C30}"/>
              </a:ext>
            </a:extLst>
          </p:cNvPr>
          <p:cNvSpPr>
            <a:spLocks noGrp="1"/>
          </p:cNvSpPr>
          <p:nvPr>
            <p:ph type="title"/>
          </p:nvPr>
        </p:nvSpPr>
        <p:spPr/>
        <p:txBody>
          <a:bodyPr/>
          <a:lstStyle/>
          <a:p>
            <a:r>
              <a:rPr lang="en-US" dirty="0"/>
              <a:t>Match the ALCOA+ Terms with Their Definitions</a:t>
            </a:r>
          </a:p>
        </p:txBody>
      </p:sp>
      <p:sp>
        <p:nvSpPr>
          <p:cNvPr id="3" name="Content Placeholder 2">
            <a:extLst>
              <a:ext uri="{FF2B5EF4-FFF2-40B4-BE49-F238E27FC236}">
                <a16:creationId xmlns:a16="http://schemas.microsoft.com/office/drawing/2014/main" id="{C5CA02B2-8608-01D9-1647-B084BA69E362}"/>
              </a:ext>
            </a:extLst>
          </p:cNvPr>
          <p:cNvSpPr>
            <a:spLocks noGrp="1"/>
          </p:cNvSpPr>
          <p:nvPr>
            <p:ph sz="half" idx="1"/>
          </p:nvPr>
        </p:nvSpPr>
        <p:spPr>
          <a:xfrm>
            <a:off x="3867912" y="868680"/>
            <a:ext cx="3701812" cy="5120640"/>
          </a:xfrm>
        </p:spPr>
        <p:txBody>
          <a:bodyPr>
            <a:normAutofit fontScale="85000" lnSpcReduction="10000"/>
          </a:bodyPr>
          <a:lstStyle/>
          <a:p>
            <a:pPr marL="457200" indent="-457200">
              <a:buAutoNum type="arabicPeriod"/>
            </a:pPr>
            <a:r>
              <a:rPr lang="en-US" dirty="0"/>
              <a:t>Legible                                 _____</a:t>
            </a:r>
          </a:p>
          <a:p>
            <a:pPr marL="457200" indent="-457200">
              <a:buFont typeface="Wingdings 2" pitchFamily="18" charset="2"/>
              <a:buAutoNum type="arabicPeriod"/>
            </a:pPr>
            <a:r>
              <a:rPr lang="en-US" dirty="0"/>
              <a:t>Original                              </a:t>
            </a:r>
            <a:r>
              <a:rPr lang="en-US" b="1" dirty="0"/>
              <a:t>  _____</a:t>
            </a:r>
          </a:p>
          <a:p>
            <a:pPr marL="457200" indent="-457200">
              <a:buAutoNum type="arabicPeriod"/>
            </a:pPr>
            <a:r>
              <a:rPr lang="en-US" dirty="0"/>
              <a:t> Attributable                       _____</a:t>
            </a:r>
          </a:p>
          <a:p>
            <a:pPr marL="457200" indent="-457200">
              <a:buAutoNum type="arabicPeriod"/>
            </a:pPr>
            <a:r>
              <a:rPr lang="en-US" dirty="0"/>
              <a:t>Enduring                              _____</a:t>
            </a:r>
          </a:p>
          <a:p>
            <a:pPr marL="457200" indent="-457200">
              <a:buAutoNum type="arabicPeriod"/>
            </a:pPr>
            <a:r>
              <a:rPr lang="en-US" dirty="0"/>
              <a:t>Contemporaneous          _____</a:t>
            </a:r>
          </a:p>
          <a:p>
            <a:pPr marL="457200" indent="-457200">
              <a:buAutoNum type="arabicPeriod"/>
            </a:pPr>
            <a:r>
              <a:rPr lang="en-US" dirty="0"/>
              <a:t>Consistent                           _____</a:t>
            </a:r>
          </a:p>
          <a:p>
            <a:pPr marL="457200" indent="-457200">
              <a:buAutoNum type="arabicPeriod"/>
            </a:pPr>
            <a:r>
              <a:rPr lang="en-US" dirty="0"/>
              <a:t>Available/Accessible       _____</a:t>
            </a:r>
          </a:p>
          <a:p>
            <a:pPr marL="457200" indent="-457200">
              <a:buAutoNum type="arabicPeriod"/>
            </a:pPr>
            <a:r>
              <a:rPr lang="en-US" dirty="0"/>
              <a:t>Accurate                               _____</a:t>
            </a:r>
          </a:p>
          <a:p>
            <a:pPr marL="457200" indent="-457200">
              <a:buAutoNum type="arabicPeriod"/>
            </a:pPr>
            <a:r>
              <a:rPr lang="en-US" dirty="0"/>
              <a:t>Complete                             _____</a:t>
            </a:r>
          </a:p>
        </p:txBody>
      </p:sp>
      <p:sp>
        <p:nvSpPr>
          <p:cNvPr id="4" name="Content Placeholder 3">
            <a:extLst>
              <a:ext uri="{FF2B5EF4-FFF2-40B4-BE49-F238E27FC236}">
                <a16:creationId xmlns:a16="http://schemas.microsoft.com/office/drawing/2014/main" id="{652289C8-0119-E170-E93E-47B9442894E5}"/>
              </a:ext>
            </a:extLst>
          </p:cNvPr>
          <p:cNvSpPr>
            <a:spLocks noGrp="1"/>
          </p:cNvSpPr>
          <p:nvPr>
            <p:ph sz="half" idx="2"/>
          </p:nvPr>
        </p:nvSpPr>
        <p:spPr/>
        <p:txBody>
          <a:bodyPr>
            <a:normAutofit fontScale="85000" lnSpcReduction="10000"/>
          </a:bodyPr>
          <a:lstStyle/>
          <a:p>
            <a:pPr marL="457200" indent="-457200">
              <a:buAutoNum type="alphaLcPeriod"/>
            </a:pPr>
            <a:r>
              <a:rPr lang="en-US" dirty="0"/>
              <a:t>It should be clear who has documented data</a:t>
            </a:r>
          </a:p>
          <a:p>
            <a:pPr marL="457200" indent="-457200">
              <a:buAutoNum type="alphaLcPeriod"/>
            </a:pPr>
            <a:r>
              <a:rPr lang="en-US" dirty="0"/>
              <a:t>Long-lasting and durable</a:t>
            </a:r>
          </a:p>
          <a:p>
            <a:pPr marL="457200" indent="-457200">
              <a:buAutoNum type="alphaLcPeriod"/>
            </a:pPr>
            <a:r>
              <a:rPr lang="en-US" dirty="0"/>
              <a:t>Readable with identifiable  signatures</a:t>
            </a:r>
          </a:p>
          <a:p>
            <a:pPr marL="457200" indent="-457200">
              <a:buAutoNum type="alphaLcPeriod"/>
            </a:pPr>
            <a:r>
              <a:rPr lang="en-US" dirty="0"/>
              <a:t>Information is easy to find, view, and access at the appropriate time during and after the study</a:t>
            </a:r>
          </a:p>
          <a:p>
            <a:pPr marL="457200" indent="-457200">
              <a:buAutoNum type="alphaLcPeriod"/>
            </a:pPr>
            <a:r>
              <a:rPr lang="en-US" dirty="0"/>
              <a:t>Recorded in a timely manner</a:t>
            </a:r>
          </a:p>
          <a:p>
            <a:pPr marL="457200" indent="-457200">
              <a:buAutoNum type="alphaLcPeriod"/>
            </a:pPr>
            <a:r>
              <a:rPr lang="en-US" dirty="0"/>
              <a:t>Consistent, error-free and real representation of facts and</a:t>
            </a:r>
          </a:p>
          <a:p>
            <a:pPr marL="457200" indent="-457200">
              <a:buAutoNum type="alphaLcPeriod"/>
            </a:pPr>
            <a:r>
              <a:rPr lang="en-US" dirty="0"/>
              <a:t>All necessary information is included</a:t>
            </a:r>
          </a:p>
          <a:p>
            <a:pPr marL="457200" indent="-457200">
              <a:buAutoNum type="alphaLcPeriod"/>
            </a:pPr>
            <a:r>
              <a:rPr lang="en-US" dirty="0"/>
              <a:t>Information is viewed in the its first format</a:t>
            </a:r>
          </a:p>
          <a:p>
            <a:pPr marL="457200" indent="-457200">
              <a:buAutoNum type="alphaLcPeriod"/>
            </a:pPr>
            <a:r>
              <a:rPr lang="en-US" dirty="0"/>
              <a:t>All necessary information is included every time</a:t>
            </a:r>
          </a:p>
        </p:txBody>
      </p:sp>
    </p:spTree>
    <p:extLst>
      <p:ext uri="{BB962C8B-B14F-4D97-AF65-F5344CB8AC3E}">
        <p14:creationId xmlns:p14="http://schemas.microsoft.com/office/powerpoint/2010/main" val="2856266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979CC-4B71-A02C-D27E-B2EB72428AE2}"/>
              </a:ext>
            </a:extLst>
          </p:cNvPr>
          <p:cNvSpPr>
            <a:spLocks noGrp="1"/>
          </p:cNvSpPr>
          <p:nvPr>
            <p:ph type="title"/>
          </p:nvPr>
        </p:nvSpPr>
        <p:spPr/>
        <p:txBody>
          <a:bodyPr/>
          <a:lstStyle/>
          <a:p>
            <a:r>
              <a:rPr lang="en-US" dirty="0"/>
              <a:t>Additional suggestions for testing understanding</a:t>
            </a:r>
          </a:p>
        </p:txBody>
      </p:sp>
      <p:sp>
        <p:nvSpPr>
          <p:cNvPr id="3" name="Content Placeholder 2">
            <a:extLst>
              <a:ext uri="{FF2B5EF4-FFF2-40B4-BE49-F238E27FC236}">
                <a16:creationId xmlns:a16="http://schemas.microsoft.com/office/drawing/2014/main" id="{F1832831-B28E-7915-6AD2-C23F8E668694}"/>
              </a:ext>
            </a:extLst>
          </p:cNvPr>
          <p:cNvSpPr>
            <a:spLocks noGrp="1"/>
          </p:cNvSpPr>
          <p:nvPr>
            <p:ph idx="1"/>
          </p:nvPr>
        </p:nvSpPr>
        <p:spPr/>
        <p:txBody>
          <a:bodyPr/>
          <a:lstStyle/>
          <a:p>
            <a:r>
              <a:rPr lang="en-US" dirty="0">
                <a:solidFill>
                  <a:schemeClr val="tx1"/>
                </a:solidFill>
                <a:ea typeface="+mn-lt"/>
                <a:cs typeface="+mn-lt"/>
              </a:rPr>
              <a:t>Create additional examples of things that are not ALCOA+ and ask questions such as: “What is/are the missing piece(s)?",  “How do you make it ALCOA+ compliant?", “Why is it not ALCOA+ compliant?", etc.</a:t>
            </a:r>
          </a:p>
          <a:p>
            <a:r>
              <a:rPr lang="en-US" dirty="0">
                <a:solidFill>
                  <a:schemeClr val="tx1"/>
                </a:solidFill>
                <a:ea typeface="+mn-lt"/>
                <a:cs typeface="+mn-lt"/>
              </a:rPr>
              <a:t>Examples:</a:t>
            </a:r>
            <a:endParaRPr lang="en-US" dirty="0">
              <a:solidFill>
                <a:schemeClr val="tx1"/>
              </a:solidFill>
            </a:endParaRPr>
          </a:p>
          <a:p>
            <a:pPr lvl="1"/>
            <a:r>
              <a:rPr lang="en-US" dirty="0">
                <a:solidFill>
                  <a:schemeClr val="tx1"/>
                </a:solidFill>
                <a:ea typeface="+mn-lt"/>
                <a:cs typeface="+mn-lt"/>
              </a:rPr>
              <a:t>Legible – GCP corrected without initials and date, or initialed but  forgot date</a:t>
            </a:r>
            <a:endParaRPr lang="en-US" dirty="0">
              <a:solidFill>
                <a:schemeClr val="tx1"/>
              </a:solidFill>
            </a:endParaRPr>
          </a:p>
          <a:p>
            <a:pPr lvl="1"/>
            <a:r>
              <a:rPr lang="en-US" dirty="0">
                <a:solidFill>
                  <a:schemeClr val="tx1"/>
                </a:solidFill>
                <a:ea typeface="+mn-lt"/>
                <a:cs typeface="+mn-lt"/>
              </a:rPr>
              <a:t>Wrote encounter note a month after encounter occurred</a:t>
            </a:r>
          </a:p>
          <a:p>
            <a:pPr lvl="1"/>
            <a:r>
              <a:rPr lang="en-US" dirty="0">
                <a:solidFill>
                  <a:schemeClr val="tx1"/>
                </a:solidFill>
                <a:ea typeface="+mn-lt"/>
                <a:cs typeface="+mn-lt"/>
              </a:rPr>
              <a:t>Enduring/Original: Lines will fade on EKG/thermal paper and a copy must be made</a:t>
            </a:r>
            <a:endParaRPr lang="en-US" dirty="0">
              <a:solidFill>
                <a:schemeClr val="tx1"/>
              </a:solidFill>
            </a:endParaRPr>
          </a:p>
        </p:txBody>
      </p:sp>
    </p:spTree>
    <p:extLst>
      <p:ext uri="{BB962C8B-B14F-4D97-AF65-F5344CB8AC3E}">
        <p14:creationId xmlns:p14="http://schemas.microsoft.com/office/powerpoint/2010/main" val="30683419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BFB25DC8-FB70-80E5-8BAE-C3AFE3DB6AA3}"/>
              </a:ext>
            </a:extLst>
          </p:cNvPr>
          <p:cNvSpPr>
            <a:spLocks noGrp="1"/>
          </p:cNvSpPr>
          <p:nvPr>
            <p:ph type="title"/>
          </p:nvPr>
        </p:nvSpPr>
        <p:spPr>
          <a:xfrm>
            <a:off x="1600754" y="1087374"/>
            <a:ext cx="8983489" cy="1000978"/>
          </a:xfrm>
        </p:spPr>
        <p:txBody>
          <a:bodyPr>
            <a:normAutofit/>
          </a:bodyPr>
          <a:lstStyle/>
          <a:p>
            <a:r>
              <a:rPr lang="en-US" dirty="0">
                <a:ea typeface="+mj-lt"/>
                <a:cs typeface="+mj-lt"/>
              </a:rPr>
              <a:t>Citations and Additional Resources</a:t>
            </a:r>
            <a:endParaRPr lang="en-US" dirty="0"/>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0185ABC2-F2B8-5D21-B606-69DF7EA96EFB}"/>
              </a:ext>
            </a:extLst>
          </p:cNvPr>
          <p:cNvSpPr>
            <a:spLocks noGrp="1"/>
          </p:cNvSpPr>
          <p:nvPr>
            <p:ph idx="1"/>
          </p:nvPr>
        </p:nvSpPr>
        <p:spPr>
          <a:xfrm>
            <a:off x="1600753" y="2535446"/>
            <a:ext cx="8983489" cy="3554457"/>
          </a:xfrm>
        </p:spPr>
        <p:txBody>
          <a:bodyPr>
            <a:normAutofit/>
          </a:bodyPr>
          <a:lstStyle/>
          <a:p>
            <a:r>
              <a:rPr lang="en-US" sz="2200" u="sng" dirty="0">
                <a:ea typeface="+mn-lt"/>
                <a:cs typeface="+mn-lt"/>
                <a:hlinkClick r:id="rId2"/>
              </a:rPr>
              <a:t>(PDF) Good documentation practice in clinical research (researchgate.net)</a:t>
            </a:r>
            <a:endParaRPr lang="en-US" sz="2200" dirty="0">
              <a:ea typeface="+mn-lt"/>
              <a:cs typeface="+mn-lt"/>
            </a:endParaRPr>
          </a:p>
          <a:p>
            <a:r>
              <a:rPr lang="en-US" sz="2200" dirty="0">
                <a:ea typeface="Calibri"/>
                <a:cs typeface="Calibri"/>
              </a:rPr>
              <a:t>Include any other links that may be useful</a:t>
            </a:r>
            <a:endParaRPr lang="en-US" sz="2200" dirty="0"/>
          </a:p>
          <a:p>
            <a:pPr marL="0" indent="0">
              <a:buNone/>
            </a:pPr>
            <a:endParaRPr lang="en-US" dirty="0">
              <a:solidFill>
                <a:schemeClr val="tx1"/>
              </a:solidFill>
            </a:endParaRPr>
          </a:p>
        </p:txBody>
      </p:sp>
      <p:sp>
        <p:nvSpPr>
          <p:cNvPr id="4" name="TextBox 3">
            <a:extLst>
              <a:ext uri="{FF2B5EF4-FFF2-40B4-BE49-F238E27FC236}">
                <a16:creationId xmlns:a16="http://schemas.microsoft.com/office/drawing/2014/main" id="{58ECDC5A-4D0D-7AEC-CE91-42BBDDDA23F7}"/>
              </a:ext>
            </a:extLst>
          </p:cNvPr>
          <p:cNvSpPr txBox="1"/>
          <p:nvPr/>
        </p:nvSpPr>
        <p:spPr>
          <a:xfrm>
            <a:off x="1548273" y="5290365"/>
            <a:ext cx="10058949" cy="607667"/>
          </a:xfrm>
          <a:prstGeom prst="rect">
            <a:avLst/>
          </a:prstGeom>
          <a:noFill/>
        </p:spPr>
        <p:txBody>
          <a:bodyPr wrap="square">
            <a:spAutoFit/>
          </a:bodyPr>
          <a:lstStyle/>
          <a:p>
            <a:pPr marL="0" indent="0" algn="ctr">
              <a:lnSpc>
                <a:spcPct val="115000"/>
              </a:lnSpc>
              <a:spcBef>
                <a:spcPts val="0"/>
              </a:spcBef>
              <a:spcAft>
                <a:spcPts val="0"/>
              </a:spcAft>
              <a:buNone/>
            </a:pPr>
            <a:r>
              <a:rPr lang="en-US" sz="1500" b="1" dirty="0">
                <a:latin typeface="Calibri" panose="020F0502020204030204" pitchFamily="34" charset="0"/>
                <a:ea typeface="Calibri" panose="020F0502020204030204" pitchFamily="34" charset="0"/>
                <a:cs typeface="Times New Roman" panose="02020603050405020304" pitchFamily="18" charset="0"/>
              </a:rPr>
              <a:t>AACI thanks the CRI Education and Operations Subcommittee Good Documentations Working Group for authoring this guide.</a:t>
            </a:r>
          </a:p>
          <a:p>
            <a:pPr marL="0" indent="0" algn="ctr">
              <a:lnSpc>
                <a:spcPct val="115000"/>
              </a:lnSpc>
              <a:spcBef>
                <a:spcPts val="0"/>
              </a:spcBef>
              <a:spcAft>
                <a:spcPts val="0"/>
              </a:spcAft>
              <a:buNone/>
            </a:pPr>
            <a:r>
              <a:rPr lang="en-US" sz="1500" b="1" dirty="0">
                <a:latin typeface="Calibri" panose="020F0502020204030204" pitchFamily="34" charset="0"/>
                <a:ea typeface="Calibri" panose="020F0502020204030204" pitchFamily="34" charset="0"/>
                <a:cs typeface="Times New Roman" panose="02020603050405020304" pitchFamily="18" charset="0"/>
              </a:rPr>
              <a:t>For questions, please contact AACI Clinical Research Innovation (CRI) at cri@aaci-cancer.org</a:t>
            </a:r>
          </a:p>
        </p:txBody>
      </p:sp>
      <p:pic>
        <p:nvPicPr>
          <p:cNvPr id="6" name="Picture 5" descr="A blue and green letters on a black background&#10;&#10;Description automatically generated">
            <a:extLst>
              <a:ext uri="{FF2B5EF4-FFF2-40B4-BE49-F238E27FC236}">
                <a16:creationId xmlns:a16="http://schemas.microsoft.com/office/drawing/2014/main" id="{CE073E38-B1B8-4505-AC43-9EA7C04C7D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70932" y="6095998"/>
            <a:ext cx="3250136" cy="538078"/>
          </a:xfrm>
          <a:prstGeom prst="rect">
            <a:avLst/>
          </a:prstGeom>
        </p:spPr>
      </p:pic>
    </p:spTree>
    <p:extLst>
      <p:ext uri="{BB962C8B-B14F-4D97-AF65-F5344CB8AC3E}">
        <p14:creationId xmlns:p14="http://schemas.microsoft.com/office/powerpoint/2010/main" val="455626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F7E3859-2100-49B0-0ED5-A5C81A0CBA86}"/>
              </a:ext>
            </a:extLst>
          </p:cNvPr>
          <p:cNvSpPr>
            <a:spLocks noGrp="1"/>
          </p:cNvSpPr>
          <p:nvPr>
            <p:ph type="title"/>
          </p:nvPr>
        </p:nvSpPr>
        <p:spPr>
          <a:xfrm>
            <a:off x="1327189" y="852324"/>
            <a:ext cx="2957466" cy="5120639"/>
          </a:xfrm>
        </p:spPr>
        <p:txBody>
          <a:bodyPr>
            <a:normAutofit/>
          </a:bodyPr>
          <a:lstStyle/>
          <a:p>
            <a:pPr algn="r"/>
            <a:r>
              <a:rPr lang="en-US" sz="3300">
                <a:solidFill>
                  <a:schemeClr val="tx1">
                    <a:lumMod val="85000"/>
                    <a:lumOff val="15000"/>
                  </a:schemeClr>
                </a:solidFill>
                <a:cs typeface="Calibri Light"/>
              </a:rPr>
              <a:t>Source Documentation vs. Source Data</a:t>
            </a:r>
            <a:endParaRPr lang="en-US" sz="3300" dirty="0">
              <a:solidFill>
                <a:schemeClr val="tx1">
                  <a:lumMod val="85000"/>
                  <a:lumOff val="15000"/>
                </a:schemeClr>
              </a:solidFill>
            </a:endParaRP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17C8266-06E6-E503-E992-7B1C070AFD88}"/>
              </a:ext>
            </a:extLst>
          </p:cNvPr>
          <p:cNvSpPr>
            <a:spLocks noGrp="1"/>
          </p:cNvSpPr>
          <p:nvPr>
            <p:ph idx="1"/>
          </p:nvPr>
        </p:nvSpPr>
        <p:spPr>
          <a:xfrm>
            <a:off x="5289230" y="3730290"/>
            <a:ext cx="6252263" cy="2440873"/>
          </a:xfrm>
        </p:spPr>
        <p:txBody>
          <a:bodyPr vert="horz" lIns="91440" tIns="45720" rIns="91440" bIns="45720" rtlCol="0">
            <a:normAutofit/>
          </a:bodyPr>
          <a:lstStyle/>
          <a:p>
            <a:r>
              <a:rPr lang="en-US" sz="2200" dirty="0">
                <a:ea typeface="+mn-lt"/>
                <a:cs typeface="+mn-lt"/>
              </a:rPr>
              <a:t>Source data are contained in source documents (original records or certified copies). Source documents are where data regarding study subjects are first recorded and are the basis for information submitted to the trial sponsor on case report forms.</a:t>
            </a:r>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7">
            <a:extLst>
              <a:ext uri="{FF2B5EF4-FFF2-40B4-BE49-F238E27FC236}">
                <a16:creationId xmlns:a16="http://schemas.microsoft.com/office/drawing/2014/main" id="{6439A307-8D8B-797F-9369-64B5B70242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73852" y="761999"/>
            <a:ext cx="2171937" cy="2910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2340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6718318-3DB8-1DB4-5A02-23F2E7591455}"/>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cs typeface="Calibri Light"/>
              </a:rPr>
              <a:t>Basics of Source Documentation</a:t>
            </a:r>
          </a:p>
        </p:txBody>
      </p:sp>
      <p:sp>
        <p:nvSpPr>
          <p:cNvPr id="7"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9"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106C0EA-D16B-F693-5850-FE52C0493D39}"/>
              </a:ext>
            </a:extLst>
          </p:cNvPr>
          <p:cNvSpPr>
            <a:spLocks noGrp="1"/>
          </p:cNvSpPr>
          <p:nvPr>
            <p:ph idx="1"/>
          </p:nvPr>
        </p:nvSpPr>
        <p:spPr>
          <a:xfrm>
            <a:off x="5289229" y="1442177"/>
            <a:ext cx="6357366" cy="5120640"/>
          </a:xfrm>
        </p:spPr>
        <p:txBody>
          <a:bodyPr vert="horz" lIns="91440" tIns="45720" rIns="91440" bIns="45720" rtlCol="0" anchor="ctr">
            <a:noAutofit/>
          </a:bodyPr>
          <a:lstStyle/>
          <a:p>
            <a:r>
              <a:rPr lang="en-US" sz="2200" dirty="0">
                <a:ea typeface="+mn-lt"/>
                <a:cs typeface="Calibri"/>
              </a:rPr>
              <a:t>M</a:t>
            </a:r>
            <a:r>
              <a:rPr lang="en-US" sz="2200" dirty="0">
                <a:ea typeface="+mn-lt"/>
                <a:cs typeface="+mn-lt"/>
              </a:rPr>
              <a:t>ost source documentation is found in the electronic medical record (EMR) for a research participant. Source documentation may also be  paper (wet-ink signed consent form, drug dairies, and participant surveys) and electronic documents outside of the medical record (</a:t>
            </a:r>
            <a:r>
              <a:rPr lang="en-US" sz="2200" dirty="0" err="1">
                <a:ea typeface="+mn-lt"/>
                <a:cs typeface="+mn-lt"/>
              </a:rPr>
              <a:t>eConsent</a:t>
            </a:r>
            <a:r>
              <a:rPr lang="en-US" sz="2200" dirty="0">
                <a:ea typeface="+mn-lt"/>
                <a:cs typeface="+mn-lt"/>
              </a:rPr>
              <a:t>, electronic participant survey, and email correspondence).</a:t>
            </a:r>
          </a:p>
          <a:p>
            <a:r>
              <a:rPr lang="en-US" sz="2200" dirty="0">
                <a:cs typeface="Calibri"/>
              </a:rPr>
              <a:t>Source documentation helps show that research participants were treated according to the research protocols, and where deviations may have occurred. This is only possible with good documentation. </a:t>
            </a:r>
          </a:p>
          <a:p>
            <a:r>
              <a:rPr lang="en-US" sz="2200" dirty="0">
                <a:cs typeface="Calibri"/>
              </a:rPr>
              <a:t>The ALCOA+ Principles are used in clinical research to ensure data integrity (see next slide for ALCOA definitions).</a:t>
            </a:r>
          </a:p>
          <a:p>
            <a:endParaRPr lang="en-US" dirty="0">
              <a:cs typeface="Calibri"/>
            </a:endParaRPr>
          </a:p>
          <a:p>
            <a:endParaRPr lang="en-US" dirty="0">
              <a:cs typeface="Calibri"/>
            </a:endParaRPr>
          </a:p>
        </p:txBody>
      </p:sp>
      <p:sp>
        <p:nvSpPr>
          <p:cNvPr id="11"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2049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89F05-2844-879D-AADA-77AAED5F5ABC}"/>
              </a:ext>
            </a:extLst>
          </p:cNvPr>
          <p:cNvSpPr>
            <a:spLocks noGrp="1"/>
          </p:cNvSpPr>
          <p:nvPr>
            <p:ph type="title"/>
          </p:nvPr>
        </p:nvSpPr>
        <p:spPr>
          <a:xfrm>
            <a:off x="2414079" y="130663"/>
            <a:ext cx="7376983" cy="1102219"/>
          </a:xfrm>
        </p:spPr>
        <p:txBody>
          <a:bodyPr>
            <a:normAutofit/>
          </a:bodyPr>
          <a:lstStyle/>
          <a:p>
            <a:pPr algn="ctr"/>
            <a:r>
              <a:rPr lang="en-US" sz="4000" dirty="0">
                <a:solidFill>
                  <a:schemeClr val="tx1"/>
                </a:solidFill>
                <a:cs typeface="Calibri Light"/>
              </a:rPr>
              <a:t>ALCOA+ Principles</a:t>
            </a:r>
            <a:endParaRPr lang="en-US"/>
          </a:p>
        </p:txBody>
      </p:sp>
      <p:pic>
        <p:nvPicPr>
          <p:cNvPr id="4" name="Picture 4" descr="Graphical user interface, text, application&#10;&#10;Description automatically generated">
            <a:extLst>
              <a:ext uri="{FF2B5EF4-FFF2-40B4-BE49-F238E27FC236}">
                <a16:creationId xmlns:a16="http://schemas.microsoft.com/office/drawing/2014/main" id="{1F4D457E-7DD4-405B-0C8E-DDAAD9AE4E92}"/>
              </a:ext>
            </a:extLst>
          </p:cNvPr>
          <p:cNvPicPr>
            <a:picLocks noGrp="1" noChangeAspect="1"/>
          </p:cNvPicPr>
          <p:nvPr>
            <p:ph idx="1"/>
          </p:nvPr>
        </p:nvPicPr>
        <p:blipFill rotWithShape="1">
          <a:blip r:embed="rId2"/>
          <a:srcRect l="1614" r="1614"/>
          <a:stretch/>
        </p:blipFill>
        <p:spPr>
          <a:xfrm>
            <a:off x="626166" y="1232882"/>
            <a:ext cx="5486400" cy="5165059"/>
          </a:xfrm>
          <a:prstGeom prst="rect">
            <a:avLst/>
          </a:prstGeom>
          <a:ln>
            <a:noFill/>
          </a:ln>
          <a:effectLst>
            <a:softEdge rad="112500"/>
          </a:effectLst>
        </p:spPr>
      </p:pic>
      <p:grpSp>
        <p:nvGrpSpPr>
          <p:cNvPr id="27" name="Group 26">
            <a:extLst>
              <a:ext uri="{FF2B5EF4-FFF2-40B4-BE49-F238E27FC236}">
                <a16:creationId xmlns:a16="http://schemas.microsoft.com/office/drawing/2014/main" id="{D35267C8-E944-0A83-82CE-17830EFA133F}"/>
              </a:ext>
            </a:extLst>
          </p:cNvPr>
          <p:cNvGrpSpPr/>
          <p:nvPr/>
        </p:nvGrpSpPr>
        <p:grpSpPr>
          <a:xfrm>
            <a:off x="6390408" y="1262550"/>
            <a:ext cx="5567036" cy="3982399"/>
            <a:chOff x="6390408" y="1262550"/>
            <a:chExt cx="5567036" cy="3982399"/>
          </a:xfrm>
        </p:grpSpPr>
        <p:grpSp>
          <p:nvGrpSpPr>
            <p:cNvPr id="26" name="Group 25">
              <a:extLst>
                <a:ext uri="{FF2B5EF4-FFF2-40B4-BE49-F238E27FC236}">
                  <a16:creationId xmlns:a16="http://schemas.microsoft.com/office/drawing/2014/main" id="{9B9913A7-7E4B-4AFD-189C-EA9279F7434F}"/>
                </a:ext>
              </a:extLst>
            </p:cNvPr>
            <p:cNvGrpSpPr/>
            <p:nvPr/>
          </p:nvGrpSpPr>
          <p:grpSpPr>
            <a:xfrm>
              <a:off x="6390408" y="1262550"/>
              <a:ext cx="5567036" cy="897354"/>
              <a:chOff x="6390408" y="1262550"/>
              <a:chExt cx="5567036" cy="897354"/>
            </a:xfrm>
          </p:grpSpPr>
          <p:grpSp>
            <p:nvGrpSpPr>
              <p:cNvPr id="25" name="Group 24">
                <a:extLst>
                  <a:ext uri="{FF2B5EF4-FFF2-40B4-BE49-F238E27FC236}">
                    <a16:creationId xmlns:a16="http://schemas.microsoft.com/office/drawing/2014/main" id="{08AD2C73-1A1E-033D-5AD6-A057831489D5}"/>
                  </a:ext>
                </a:extLst>
              </p:cNvPr>
              <p:cNvGrpSpPr/>
              <p:nvPr/>
            </p:nvGrpSpPr>
            <p:grpSpPr>
              <a:xfrm>
                <a:off x="6390408" y="1262550"/>
                <a:ext cx="5343896" cy="897354"/>
                <a:chOff x="6402698" y="1274840"/>
                <a:chExt cx="5343896" cy="897354"/>
              </a:xfrm>
            </p:grpSpPr>
            <p:sp>
              <p:nvSpPr>
                <p:cNvPr id="20" name="Rectangle: Rounded Corners 19">
                  <a:extLst>
                    <a:ext uri="{FF2B5EF4-FFF2-40B4-BE49-F238E27FC236}">
                      <a16:creationId xmlns:a16="http://schemas.microsoft.com/office/drawing/2014/main" id="{5B3ED228-B95E-A810-A624-8E1B2D7B9FD0}"/>
                    </a:ext>
                  </a:extLst>
                </p:cNvPr>
                <p:cNvSpPr/>
                <p:nvPr/>
              </p:nvSpPr>
              <p:spPr>
                <a:xfrm>
                  <a:off x="6402698" y="1274840"/>
                  <a:ext cx="5343896" cy="692727"/>
                </a:xfrm>
                <a:prstGeom prst="roundRect">
                  <a:avLst/>
                </a:prstGeom>
                <a:solidFill>
                  <a:srgbClr val="52D2E3"/>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21" name="Rectangle: Rounded Corners 20">
                  <a:extLst>
                    <a:ext uri="{FF2B5EF4-FFF2-40B4-BE49-F238E27FC236}">
                      <a16:creationId xmlns:a16="http://schemas.microsoft.com/office/drawing/2014/main" id="{4803EBF1-06D4-115B-C7F9-07E85BBFD3A7}"/>
                    </a:ext>
                  </a:extLst>
                </p:cNvPr>
                <p:cNvSpPr/>
                <p:nvPr/>
              </p:nvSpPr>
              <p:spPr>
                <a:xfrm>
                  <a:off x="7003968" y="1746662"/>
                  <a:ext cx="4651168" cy="425532"/>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grpSp>
          <p:sp>
            <p:nvSpPr>
              <p:cNvPr id="5" name="TextBox 4">
                <a:extLst>
                  <a:ext uri="{FF2B5EF4-FFF2-40B4-BE49-F238E27FC236}">
                    <a16:creationId xmlns:a16="http://schemas.microsoft.com/office/drawing/2014/main" id="{4211F473-AD91-994D-0A7C-02E3769F9DC6}"/>
                  </a:ext>
                </a:extLst>
              </p:cNvPr>
              <p:cNvSpPr txBox="1"/>
              <p:nvPr/>
            </p:nvSpPr>
            <p:spPr>
              <a:xfrm>
                <a:off x="6615476" y="1314419"/>
                <a:ext cx="5341968" cy="7848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900" b="1">
                    <a:solidFill>
                      <a:schemeClr val="bg1"/>
                    </a:solidFill>
                    <a:cs typeface="Calibri"/>
                  </a:rPr>
                  <a:t>Additional Elements of Data Integrity</a:t>
                </a:r>
              </a:p>
              <a:p>
                <a:r>
                  <a:rPr lang="en-US" sz="1000">
                    <a:cs typeface="Calibri"/>
                  </a:rPr>
                  <a:t>         </a:t>
                </a:r>
              </a:p>
              <a:p>
                <a:r>
                  <a:rPr lang="en-US" sz="1600">
                    <a:cs typeface="Calibri"/>
                  </a:rPr>
                  <a:t>              </a:t>
                </a:r>
                <a:r>
                  <a:rPr lang="en-US" sz="1600">
                    <a:solidFill>
                      <a:schemeClr val="bg1"/>
                    </a:solidFill>
                    <a:cs typeface="Calibri"/>
                  </a:rPr>
                  <a:t>What are the "pluses"?</a:t>
                </a:r>
                <a:endParaRPr lang="en-US">
                  <a:solidFill>
                    <a:schemeClr val="bg1"/>
                  </a:solidFill>
                  <a:cs typeface="Calibri"/>
                </a:endParaRPr>
              </a:p>
            </p:txBody>
          </p:sp>
        </p:grpSp>
        <p:grpSp>
          <p:nvGrpSpPr>
            <p:cNvPr id="9" name="Group 8">
              <a:extLst>
                <a:ext uri="{FF2B5EF4-FFF2-40B4-BE49-F238E27FC236}">
                  <a16:creationId xmlns:a16="http://schemas.microsoft.com/office/drawing/2014/main" id="{38425C2A-070D-DFF2-4DBF-80CE9E8B7A39}"/>
                </a:ext>
              </a:extLst>
            </p:cNvPr>
            <p:cNvGrpSpPr/>
            <p:nvPr/>
          </p:nvGrpSpPr>
          <p:grpSpPr>
            <a:xfrm>
              <a:off x="6570551" y="4473180"/>
              <a:ext cx="5263172" cy="771769"/>
              <a:chOff x="6533680" y="4411728"/>
              <a:chExt cx="5263172" cy="771769"/>
            </a:xfrm>
          </p:grpSpPr>
          <p:sp>
            <p:nvSpPr>
              <p:cNvPr id="8" name="Rectangle: Rounded Corners 7">
                <a:extLst>
                  <a:ext uri="{FF2B5EF4-FFF2-40B4-BE49-F238E27FC236}">
                    <a16:creationId xmlns:a16="http://schemas.microsoft.com/office/drawing/2014/main" id="{2F591960-45FD-79AA-E9C4-0EB4006A0A27}"/>
                  </a:ext>
                </a:extLst>
              </p:cNvPr>
              <p:cNvSpPr/>
              <p:nvPr/>
            </p:nvSpPr>
            <p:spPr>
              <a:xfrm>
                <a:off x="7136930" y="4465204"/>
                <a:ext cx="4659922" cy="664307"/>
              </a:xfrm>
              <a:prstGeom prst="roundRect">
                <a:avLst/>
              </a:prstGeom>
              <a:solidFill>
                <a:schemeClr val="accent4">
                  <a:lumMod val="20000"/>
                  <a:lumOff val="80000"/>
                </a:schemeClr>
              </a:solidFill>
            </p:spPr>
            <p:style>
              <a:lnRef idx="0">
                <a:schemeClr val="accent5"/>
              </a:lnRef>
              <a:fillRef idx="3">
                <a:schemeClr val="accent5"/>
              </a:fillRef>
              <a:effectRef idx="3">
                <a:schemeClr val="accent5"/>
              </a:effectRef>
              <a:fontRef idx="minor">
                <a:schemeClr val="lt1"/>
              </a:fontRef>
            </p:style>
            <p:txBody>
              <a:bodyPr lIns="91440" tIns="45720" rIns="91440" bIns="45720" rtlCol="0" anchor="ctr"/>
              <a:lstStyle/>
              <a:p>
                <a:pPr marL="285750" indent="-285750">
                  <a:buFont typeface="Arial"/>
                  <a:buChar char="•"/>
                </a:pPr>
                <a:r>
                  <a:rPr lang="en-US" sz="1200" b="1" dirty="0">
                    <a:solidFill>
                      <a:schemeClr val="tx1"/>
                    </a:solidFill>
                    <a:latin typeface="Calibri"/>
                    <a:cs typeface="Calibri" panose="020F0502020204030204"/>
                  </a:rPr>
                  <a:t>Enduring</a:t>
                </a:r>
                <a:r>
                  <a:rPr lang="en-US" sz="1200" dirty="0">
                    <a:solidFill>
                      <a:schemeClr val="tx1"/>
                    </a:solidFill>
                    <a:latin typeface="Calibri"/>
                    <a:cs typeface="Calibri" panose="020F0502020204030204"/>
                  </a:rPr>
                  <a:t> – information is long-lasting and durable</a:t>
                </a:r>
              </a:p>
            </p:txBody>
          </p:sp>
          <p:grpSp>
            <p:nvGrpSpPr>
              <p:cNvPr id="3" name="Group 2">
                <a:extLst>
                  <a:ext uri="{FF2B5EF4-FFF2-40B4-BE49-F238E27FC236}">
                    <a16:creationId xmlns:a16="http://schemas.microsoft.com/office/drawing/2014/main" id="{261854E6-9A7B-2126-5630-0CFB9204F261}"/>
                  </a:ext>
                </a:extLst>
              </p:cNvPr>
              <p:cNvGrpSpPr/>
              <p:nvPr/>
            </p:nvGrpSpPr>
            <p:grpSpPr>
              <a:xfrm>
                <a:off x="6533680" y="4411728"/>
                <a:ext cx="644769" cy="771769"/>
                <a:chOff x="6533680" y="4411728"/>
                <a:chExt cx="644769" cy="771769"/>
              </a:xfrm>
            </p:grpSpPr>
            <p:sp>
              <p:nvSpPr>
                <p:cNvPr id="6" name="Rectangle: Rounded Corners 5">
                  <a:extLst>
                    <a:ext uri="{FF2B5EF4-FFF2-40B4-BE49-F238E27FC236}">
                      <a16:creationId xmlns:a16="http://schemas.microsoft.com/office/drawing/2014/main" id="{6BB5166A-B9EE-D50D-E737-A3250E9995DC}"/>
                    </a:ext>
                  </a:extLst>
                </p:cNvPr>
                <p:cNvSpPr/>
                <p:nvPr/>
              </p:nvSpPr>
              <p:spPr>
                <a:xfrm>
                  <a:off x="6533680" y="4411728"/>
                  <a:ext cx="644769" cy="771769"/>
                </a:xfrm>
                <a:prstGeom prst="roundRect">
                  <a:avLst/>
                </a:prstGeom>
                <a:solidFill>
                  <a:schemeClr val="accent4"/>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CB827F2-CBE4-6680-2AE1-B0B5E7A355DE}"/>
                    </a:ext>
                  </a:extLst>
                </p:cNvPr>
                <p:cNvSpPr txBox="1"/>
                <p:nvPr/>
              </p:nvSpPr>
              <p:spPr>
                <a:xfrm>
                  <a:off x="6682660" y="4565338"/>
                  <a:ext cx="34192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a:solidFill>
                        <a:schemeClr val="bg1"/>
                      </a:solidFill>
                      <a:cs typeface="Calibri"/>
                    </a:rPr>
                    <a:t>E</a:t>
                  </a:r>
                  <a:endParaRPr lang="en-US" sz="2400" b="1">
                    <a:solidFill>
                      <a:schemeClr val="bg1"/>
                    </a:solidFill>
                  </a:endParaRPr>
                </a:p>
              </p:txBody>
            </p:sp>
          </p:grpSp>
        </p:grpSp>
        <p:grpSp>
          <p:nvGrpSpPr>
            <p:cNvPr id="10" name="Group 9">
              <a:extLst>
                <a:ext uri="{FF2B5EF4-FFF2-40B4-BE49-F238E27FC236}">
                  <a16:creationId xmlns:a16="http://schemas.microsoft.com/office/drawing/2014/main" id="{11631522-5C4A-806A-6A92-39D543EC9F42}"/>
                </a:ext>
              </a:extLst>
            </p:cNvPr>
            <p:cNvGrpSpPr/>
            <p:nvPr/>
          </p:nvGrpSpPr>
          <p:grpSpPr>
            <a:xfrm>
              <a:off x="6570551" y="3493465"/>
              <a:ext cx="5263172" cy="771769"/>
              <a:chOff x="6533680" y="4411728"/>
              <a:chExt cx="5263172" cy="771769"/>
            </a:xfrm>
          </p:grpSpPr>
          <p:sp>
            <p:nvSpPr>
              <p:cNvPr id="11" name="Rectangle: Rounded Corners 10">
                <a:extLst>
                  <a:ext uri="{FF2B5EF4-FFF2-40B4-BE49-F238E27FC236}">
                    <a16:creationId xmlns:a16="http://schemas.microsoft.com/office/drawing/2014/main" id="{DB12FF71-17AE-4CDB-691F-960462278BC0}"/>
                  </a:ext>
                </a:extLst>
              </p:cNvPr>
              <p:cNvSpPr/>
              <p:nvPr/>
            </p:nvSpPr>
            <p:spPr>
              <a:xfrm>
                <a:off x="7136930" y="4465204"/>
                <a:ext cx="4659922" cy="664307"/>
              </a:xfrm>
              <a:prstGeom prst="roundRect">
                <a:avLst/>
              </a:prstGeom>
              <a:solidFill>
                <a:srgbClr val="EDBBBE"/>
              </a:solidFill>
            </p:spPr>
            <p:style>
              <a:lnRef idx="0">
                <a:schemeClr val="accent5"/>
              </a:lnRef>
              <a:fillRef idx="3">
                <a:schemeClr val="accent5"/>
              </a:fillRef>
              <a:effectRef idx="3">
                <a:schemeClr val="accent5"/>
              </a:effectRef>
              <a:fontRef idx="minor">
                <a:schemeClr val="lt1"/>
              </a:fontRef>
            </p:style>
            <p:txBody>
              <a:bodyPr lIns="91440" tIns="45720" rIns="91440" bIns="45720" rtlCol="0" anchor="ctr"/>
              <a:lstStyle/>
              <a:p>
                <a:pPr marL="285750" indent="-285750">
                  <a:buFont typeface="Arial"/>
                  <a:buChar char="•"/>
                </a:pPr>
                <a:r>
                  <a:rPr lang="en-US" sz="1200" b="1" dirty="0">
                    <a:solidFill>
                      <a:schemeClr val="tx1"/>
                    </a:solidFill>
                    <a:latin typeface="Calibri"/>
                    <a:cs typeface="Calibri" panose="020F0502020204030204"/>
                  </a:rPr>
                  <a:t>Available</a:t>
                </a:r>
                <a:r>
                  <a:rPr lang="en-US" sz="1200" dirty="0">
                    <a:solidFill>
                      <a:schemeClr val="tx1"/>
                    </a:solidFill>
                    <a:latin typeface="Calibri"/>
                    <a:cs typeface="Calibri" panose="020F0502020204030204"/>
                  </a:rPr>
                  <a:t> – information is readable at the appropriate time during and after the study for all who need it</a:t>
                </a:r>
              </a:p>
              <a:p>
                <a:pPr marL="285750" indent="-285750">
                  <a:buFont typeface="Arial"/>
                  <a:buChar char="•"/>
                </a:pPr>
                <a:r>
                  <a:rPr lang="en-US" sz="1200" b="1" dirty="0">
                    <a:solidFill>
                      <a:schemeClr val="tx1"/>
                    </a:solidFill>
                    <a:latin typeface="Calibri"/>
                    <a:cs typeface="Calibri" panose="020F0502020204030204"/>
                  </a:rPr>
                  <a:t>Accessible – </a:t>
                </a:r>
                <a:r>
                  <a:rPr lang="en-US" sz="1200" dirty="0">
                    <a:solidFill>
                      <a:schemeClr val="tx1"/>
                    </a:solidFill>
                    <a:latin typeface="Calibri"/>
                    <a:cs typeface="Calibri" panose="020F0502020204030204"/>
                  </a:rPr>
                  <a:t>information is easy to find and view</a:t>
                </a:r>
              </a:p>
            </p:txBody>
          </p:sp>
          <p:grpSp>
            <p:nvGrpSpPr>
              <p:cNvPr id="12" name="Group 11">
                <a:extLst>
                  <a:ext uri="{FF2B5EF4-FFF2-40B4-BE49-F238E27FC236}">
                    <a16:creationId xmlns:a16="http://schemas.microsoft.com/office/drawing/2014/main" id="{4589A2E1-7847-E8F5-B362-E8DD35A463C2}"/>
                  </a:ext>
                </a:extLst>
              </p:cNvPr>
              <p:cNvGrpSpPr/>
              <p:nvPr/>
            </p:nvGrpSpPr>
            <p:grpSpPr>
              <a:xfrm>
                <a:off x="6533680" y="4411728"/>
                <a:ext cx="644769" cy="771769"/>
                <a:chOff x="6533680" y="4411728"/>
                <a:chExt cx="644769" cy="771769"/>
              </a:xfrm>
            </p:grpSpPr>
            <p:sp>
              <p:nvSpPr>
                <p:cNvPr id="13" name="Rectangle: Rounded Corners 12">
                  <a:extLst>
                    <a:ext uri="{FF2B5EF4-FFF2-40B4-BE49-F238E27FC236}">
                      <a16:creationId xmlns:a16="http://schemas.microsoft.com/office/drawing/2014/main" id="{72290CC9-17BE-1CD6-A059-234B4798855C}"/>
                    </a:ext>
                  </a:extLst>
                </p:cNvPr>
                <p:cNvSpPr/>
                <p:nvPr/>
              </p:nvSpPr>
              <p:spPr>
                <a:xfrm>
                  <a:off x="6533680" y="4411728"/>
                  <a:ext cx="644769" cy="771769"/>
                </a:xfrm>
                <a:prstGeom prst="roundRect">
                  <a:avLst/>
                </a:prstGeom>
                <a:solidFill>
                  <a:srgbClr val="C0000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2B0F6BF3-08EC-E2BD-375C-AC626AF559C0}"/>
                    </a:ext>
                  </a:extLst>
                </p:cNvPr>
                <p:cNvSpPr txBox="1"/>
                <p:nvPr/>
              </p:nvSpPr>
              <p:spPr>
                <a:xfrm>
                  <a:off x="6682660" y="4565338"/>
                  <a:ext cx="34192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a:solidFill>
                        <a:schemeClr val="bg1"/>
                      </a:solidFill>
                      <a:cs typeface="Calibri"/>
                    </a:rPr>
                    <a:t>A</a:t>
                  </a:r>
                </a:p>
              </p:txBody>
            </p:sp>
          </p:grpSp>
        </p:grpSp>
        <p:grpSp>
          <p:nvGrpSpPr>
            <p:cNvPr id="15" name="Group 14">
              <a:extLst>
                <a:ext uri="{FF2B5EF4-FFF2-40B4-BE49-F238E27FC236}">
                  <a16:creationId xmlns:a16="http://schemas.microsoft.com/office/drawing/2014/main" id="{30B19919-141D-B041-156E-C86661CA7636}"/>
                </a:ext>
              </a:extLst>
            </p:cNvPr>
            <p:cNvGrpSpPr/>
            <p:nvPr/>
          </p:nvGrpSpPr>
          <p:grpSpPr>
            <a:xfrm>
              <a:off x="6570550" y="2573127"/>
              <a:ext cx="5263172" cy="771769"/>
              <a:chOff x="6533680" y="4411728"/>
              <a:chExt cx="5263172" cy="771769"/>
            </a:xfrm>
          </p:grpSpPr>
          <p:sp>
            <p:nvSpPr>
              <p:cNvPr id="16" name="Rectangle: Rounded Corners 15">
                <a:extLst>
                  <a:ext uri="{FF2B5EF4-FFF2-40B4-BE49-F238E27FC236}">
                    <a16:creationId xmlns:a16="http://schemas.microsoft.com/office/drawing/2014/main" id="{310DD546-8FCD-58D2-01AC-73BB2616116C}"/>
                  </a:ext>
                </a:extLst>
              </p:cNvPr>
              <p:cNvSpPr/>
              <p:nvPr/>
            </p:nvSpPr>
            <p:spPr>
              <a:xfrm>
                <a:off x="7136930" y="4465204"/>
                <a:ext cx="4659922" cy="664307"/>
              </a:xfrm>
              <a:prstGeom prst="roundRect">
                <a:avLst/>
              </a:prstGeom>
              <a:solidFill>
                <a:srgbClr val="D3BBED"/>
              </a:solidFill>
            </p:spPr>
            <p:style>
              <a:lnRef idx="0">
                <a:schemeClr val="accent5"/>
              </a:lnRef>
              <a:fillRef idx="3">
                <a:schemeClr val="accent5"/>
              </a:fillRef>
              <a:effectRef idx="3">
                <a:schemeClr val="accent5"/>
              </a:effectRef>
              <a:fontRef idx="minor">
                <a:schemeClr val="lt1"/>
              </a:fontRef>
            </p:style>
            <p:txBody>
              <a:bodyPr lIns="91440" tIns="45720" rIns="91440" bIns="45720" rtlCol="0" anchor="ctr"/>
              <a:lstStyle/>
              <a:p>
                <a:pPr marL="285750" indent="-285750">
                  <a:buFont typeface="Arial"/>
                  <a:buChar char="•"/>
                </a:pPr>
                <a:r>
                  <a:rPr lang="en-US" sz="1200" b="1" dirty="0">
                    <a:solidFill>
                      <a:schemeClr val="tx1"/>
                    </a:solidFill>
                    <a:latin typeface="Calibri"/>
                    <a:cs typeface="Calibri" panose="020F0502020204030204"/>
                  </a:rPr>
                  <a:t>Consistent </a:t>
                </a:r>
                <a:r>
                  <a:rPr lang="en-US" sz="1200" dirty="0">
                    <a:solidFill>
                      <a:schemeClr val="tx1"/>
                    </a:solidFill>
                    <a:latin typeface="Calibri"/>
                    <a:cs typeface="Calibri" panose="020F0502020204030204"/>
                  </a:rPr>
                  <a:t>– information is included every time</a:t>
                </a:r>
              </a:p>
            </p:txBody>
          </p:sp>
          <p:grpSp>
            <p:nvGrpSpPr>
              <p:cNvPr id="17" name="Group 16">
                <a:extLst>
                  <a:ext uri="{FF2B5EF4-FFF2-40B4-BE49-F238E27FC236}">
                    <a16:creationId xmlns:a16="http://schemas.microsoft.com/office/drawing/2014/main" id="{695AC69D-3A45-2867-9C02-66CAB2D10D54}"/>
                  </a:ext>
                </a:extLst>
              </p:cNvPr>
              <p:cNvGrpSpPr/>
              <p:nvPr/>
            </p:nvGrpSpPr>
            <p:grpSpPr>
              <a:xfrm>
                <a:off x="6533680" y="4411728"/>
                <a:ext cx="644769" cy="771769"/>
                <a:chOff x="6533680" y="4411728"/>
                <a:chExt cx="644769" cy="771769"/>
              </a:xfrm>
            </p:grpSpPr>
            <p:sp>
              <p:nvSpPr>
                <p:cNvPr id="18" name="Rectangle: Rounded Corners 17">
                  <a:extLst>
                    <a:ext uri="{FF2B5EF4-FFF2-40B4-BE49-F238E27FC236}">
                      <a16:creationId xmlns:a16="http://schemas.microsoft.com/office/drawing/2014/main" id="{A15300F0-22BA-B34F-3767-A11F4DE8BF8E}"/>
                    </a:ext>
                  </a:extLst>
                </p:cNvPr>
                <p:cNvSpPr/>
                <p:nvPr/>
              </p:nvSpPr>
              <p:spPr>
                <a:xfrm>
                  <a:off x="6533680" y="4411728"/>
                  <a:ext cx="644769" cy="771769"/>
                </a:xfrm>
                <a:prstGeom prst="roundRect">
                  <a:avLst/>
                </a:prstGeom>
                <a:solidFill>
                  <a:srgbClr val="7030A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10992684-4CCE-9DB8-B4C1-389F5613D1FC}"/>
                    </a:ext>
                  </a:extLst>
                </p:cNvPr>
                <p:cNvSpPr txBox="1"/>
                <p:nvPr/>
              </p:nvSpPr>
              <p:spPr>
                <a:xfrm>
                  <a:off x="6682660" y="4565338"/>
                  <a:ext cx="34192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a:solidFill>
                        <a:schemeClr val="bg1"/>
                      </a:solidFill>
                      <a:cs typeface="Calibri"/>
                    </a:rPr>
                    <a:t>C</a:t>
                  </a:r>
                </a:p>
              </p:txBody>
            </p:sp>
          </p:grpSp>
        </p:grpSp>
      </p:grpSp>
      <p:sp>
        <p:nvSpPr>
          <p:cNvPr id="22" name="TextBox 21">
            <a:extLst>
              <a:ext uri="{FF2B5EF4-FFF2-40B4-BE49-F238E27FC236}">
                <a16:creationId xmlns:a16="http://schemas.microsoft.com/office/drawing/2014/main" id="{A7D01D05-1F39-A2DE-033C-6AB6A7252A97}"/>
              </a:ext>
            </a:extLst>
          </p:cNvPr>
          <p:cNvSpPr txBox="1"/>
          <p:nvPr/>
        </p:nvSpPr>
        <p:spPr>
          <a:xfrm>
            <a:off x="6569413" y="6400422"/>
            <a:ext cx="5100405"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dirty="0">
                <a:ea typeface="+mn-lt"/>
                <a:cs typeface="+mn-lt"/>
              </a:rPr>
              <a:t>Image reference: http://chadwickspencer.com/myblog/index.php/2018/05/04/data-integrity/</a:t>
            </a:r>
            <a:endParaRPr lang="en-US" sz="1000"/>
          </a:p>
        </p:txBody>
      </p:sp>
    </p:spTree>
    <p:extLst>
      <p:ext uri="{BB962C8B-B14F-4D97-AF65-F5344CB8AC3E}">
        <p14:creationId xmlns:p14="http://schemas.microsoft.com/office/powerpoint/2010/main" val="2887262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DBF54-DD21-F004-BE8B-EA6CDBC64B7E}"/>
              </a:ext>
            </a:extLst>
          </p:cNvPr>
          <p:cNvSpPr>
            <a:spLocks noGrp="1"/>
          </p:cNvSpPr>
          <p:nvPr>
            <p:ph type="title"/>
          </p:nvPr>
        </p:nvSpPr>
        <p:spPr>
          <a:xfrm>
            <a:off x="252919" y="1123837"/>
            <a:ext cx="2947482" cy="4601183"/>
          </a:xfrm>
        </p:spPr>
        <p:txBody>
          <a:bodyPr>
            <a:normAutofit/>
          </a:bodyPr>
          <a:lstStyle/>
          <a:p>
            <a:r>
              <a:rPr lang="en-US"/>
              <a:t>Attributable</a:t>
            </a:r>
          </a:p>
        </p:txBody>
      </p:sp>
      <p:graphicFrame>
        <p:nvGraphicFramePr>
          <p:cNvPr id="20" name="Content Placeholder 2">
            <a:extLst>
              <a:ext uri="{FF2B5EF4-FFF2-40B4-BE49-F238E27FC236}">
                <a16:creationId xmlns:a16="http://schemas.microsoft.com/office/drawing/2014/main" id="{DE748BC4-DAE1-5A50-A73C-9F33379E3C57}"/>
              </a:ext>
            </a:extLst>
          </p:cNvPr>
          <p:cNvGraphicFramePr>
            <a:graphicFrameLocks noGrp="1"/>
          </p:cNvGraphicFramePr>
          <p:nvPr>
            <p:ph idx="1"/>
            <p:extLst>
              <p:ext uri="{D42A27DB-BD31-4B8C-83A1-F6EECF244321}">
                <p14:modId xmlns:p14="http://schemas.microsoft.com/office/powerpoint/2010/main" val="2032427429"/>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5061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BFB25DC8-FB70-80E5-8BAE-C3AFE3DB6AA3}"/>
              </a:ext>
            </a:extLst>
          </p:cNvPr>
          <p:cNvSpPr>
            <a:spLocks noGrp="1"/>
          </p:cNvSpPr>
          <p:nvPr>
            <p:ph type="title"/>
          </p:nvPr>
        </p:nvSpPr>
        <p:spPr>
          <a:xfrm>
            <a:off x="1600754" y="1087374"/>
            <a:ext cx="8983489" cy="1000978"/>
          </a:xfrm>
        </p:spPr>
        <p:txBody>
          <a:bodyPr>
            <a:normAutofit/>
          </a:bodyPr>
          <a:lstStyle/>
          <a:p>
            <a:r>
              <a:rPr lang="en-US" dirty="0">
                <a:ea typeface="+mj-lt"/>
                <a:cs typeface="+mj-lt"/>
              </a:rPr>
              <a:t>Attributable</a:t>
            </a:r>
            <a:endParaRPr lang="en-US" dirty="0"/>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0185ABC2-F2B8-5D21-B606-69DF7EA96EFB}"/>
              </a:ext>
            </a:extLst>
          </p:cNvPr>
          <p:cNvSpPr>
            <a:spLocks noGrp="1"/>
          </p:cNvSpPr>
          <p:nvPr>
            <p:ph idx="1"/>
          </p:nvPr>
        </p:nvSpPr>
        <p:spPr>
          <a:xfrm>
            <a:off x="1600753" y="2535446"/>
            <a:ext cx="8983489" cy="3554457"/>
          </a:xfrm>
        </p:spPr>
        <p:txBody>
          <a:bodyPr>
            <a:normAutofit/>
          </a:bodyPr>
          <a:lstStyle/>
          <a:p>
            <a:pPr marL="219075" indent="-219075">
              <a:spcBef>
                <a:spcPts val="960"/>
              </a:spcBef>
            </a:pPr>
            <a:r>
              <a:rPr lang="en-US" sz="2200" dirty="0">
                <a:cs typeface="Calibri"/>
              </a:rPr>
              <a:t>It is NOT clear who updated this source or when it was updated</a:t>
            </a:r>
          </a:p>
          <a:p>
            <a:endParaRPr lang="en-US" sz="2200" dirty="0">
              <a:solidFill>
                <a:schemeClr val="tx1"/>
              </a:solidFill>
            </a:endParaRPr>
          </a:p>
          <a:p>
            <a:endParaRPr lang="en-US" sz="2200" dirty="0">
              <a:solidFill>
                <a:schemeClr val="tx1"/>
              </a:solidFill>
            </a:endParaRPr>
          </a:p>
          <a:p>
            <a:pPr marL="219075" indent="-219075">
              <a:spcBef>
                <a:spcPts val="960"/>
              </a:spcBef>
            </a:pPr>
            <a:endParaRPr lang="en-US" sz="2200" dirty="0">
              <a:solidFill>
                <a:schemeClr val="tx1"/>
              </a:solidFill>
              <a:ea typeface="+mn-lt"/>
              <a:cs typeface="+mn-lt"/>
            </a:endParaRPr>
          </a:p>
          <a:p>
            <a:pPr marL="219075" indent="-219075">
              <a:spcBef>
                <a:spcPts val="960"/>
              </a:spcBef>
            </a:pPr>
            <a:r>
              <a:rPr lang="en-US" sz="2200" dirty="0">
                <a:cs typeface="Calibri"/>
              </a:rPr>
              <a:t>It is clear who updated this source and the date</a:t>
            </a:r>
          </a:p>
          <a:p>
            <a:endParaRPr lang="en-US" dirty="0">
              <a:solidFill>
                <a:schemeClr val="tx1"/>
              </a:solidFill>
            </a:endParaRPr>
          </a:p>
        </p:txBody>
      </p:sp>
      <p:pic>
        <p:nvPicPr>
          <p:cNvPr id="5" name="Picture 4" descr="A picture containing shoji, indoor, bath, tub&#10;&#10;Description automatically generated">
            <a:extLst>
              <a:ext uri="{FF2B5EF4-FFF2-40B4-BE49-F238E27FC236}">
                <a16:creationId xmlns:a16="http://schemas.microsoft.com/office/drawing/2014/main" id="{60277E59-0396-DA49-C8C2-C5FA6092C2BD}"/>
              </a:ext>
            </a:extLst>
          </p:cNvPr>
          <p:cNvPicPr>
            <a:picLocks noChangeAspect="1"/>
          </p:cNvPicPr>
          <p:nvPr/>
        </p:nvPicPr>
        <p:blipFill>
          <a:blip r:embed="rId2"/>
          <a:stretch>
            <a:fillRect/>
          </a:stretch>
        </p:blipFill>
        <p:spPr>
          <a:xfrm>
            <a:off x="1521423" y="3701828"/>
            <a:ext cx="9823531" cy="799505"/>
          </a:xfrm>
          <a:prstGeom prst="rect">
            <a:avLst/>
          </a:prstGeom>
        </p:spPr>
      </p:pic>
      <p:pic>
        <p:nvPicPr>
          <p:cNvPr id="7" name="Picture 5" descr="A picture containing graphical user interface&#10;&#10;Description automatically generated">
            <a:extLst>
              <a:ext uri="{FF2B5EF4-FFF2-40B4-BE49-F238E27FC236}">
                <a16:creationId xmlns:a16="http://schemas.microsoft.com/office/drawing/2014/main" id="{2075A5FE-B06F-8BD5-9A3B-CD47DB60617B}"/>
              </a:ext>
            </a:extLst>
          </p:cNvPr>
          <p:cNvPicPr>
            <a:picLocks noChangeAspect="1"/>
          </p:cNvPicPr>
          <p:nvPr/>
        </p:nvPicPr>
        <p:blipFill>
          <a:blip r:embed="rId3"/>
          <a:stretch>
            <a:fillRect/>
          </a:stretch>
        </p:blipFill>
        <p:spPr>
          <a:xfrm>
            <a:off x="1521421" y="5331795"/>
            <a:ext cx="10452880" cy="423125"/>
          </a:xfrm>
          <a:prstGeom prst="rect">
            <a:avLst/>
          </a:prstGeom>
        </p:spPr>
      </p:pic>
    </p:spTree>
    <p:extLst>
      <p:ext uri="{BB962C8B-B14F-4D97-AF65-F5344CB8AC3E}">
        <p14:creationId xmlns:p14="http://schemas.microsoft.com/office/powerpoint/2010/main" val="501067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C6ADA6A4-0E3A-4918-B6D4-22715A55CC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D79EF8B0-F266-4D16-A66B-C33723680B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8B2DBA79-C0DC-2586-F122-3421389717C2}"/>
              </a:ext>
            </a:extLst>
          </p:cNvPr>
          <p:cNvSpPr>
            <a:spLocks noGrp="1"/>
          </p:cNvSpPr>
          <p:nvPr>
            <p:ph type="title"/>
          </p:nvPr>
        </p:nvSpPr>
        <p:spPr>
          <a:xfrm>
            <a:off x="252919" y="1123837"/>
            <a:ext cx="2947482" cy="4601183"/>
          </a:xfrm>
        </p:spPr>
        <p:txBody>
          <a:bodyPr>
            <a:normAutofit/>
          </a:bodyPr>
          <a:lstStyle/>
          <a:p>
            <a:r>
              <a:rPr lang="en-US" dirty="0">
                <a:ea typeface="Calibri Light"/>
                <a:cs typeface="Calibri Light"/>
              </a:rPr>
              <a:t>Legible</a:t>
            </a:r>
            <a:br>
              <a:rPr lang="en-US" dirty="0">
                <a:ea typeface="Calibri Light"/>
                <a:cs typeface="Calibri Light"/>
              </a:rPr>
            </a:br>
            <a:br>
              <a:rPr lang="en-US" dirty="0">
                <a:ea typeface="Calibri Light"/>
                <a:cs typeface="Calibri Light"/>
              </a:rPr>
            </a:br>
            <a:r>
              <a:rPr lang="en-US" sz="2200" dirty="0">
                <a:cs typeface="Calibri Light"/>
              </a:rPr>
              <a:t>Information should be readable, and signatures should be identifiable</a:t>
            </a:r>
          </a:p>
        </p:txBody>
      </p:sp>
      <p:sp>
        <p:nvSpPr>
          <p:cNvPr id="3" name="Content Placeholder 2">
            <a:extLst>
              <a:ext uri="{FF2B5EF4-FFF2-40B4-BE49-F238E27FC236}">
                <a16:creationId xmlns:a16="http://schemas.microsoft.com/office/drawing/2014/main" id="{4757E9F7-C8F9-349D-C9C3-11F7E75F4C76}"/>
              </a:ext>
            </a:extLst>
          </p:cNvPr>
          <p:cNvSpPr>
            <a:spLocks noGrp="1"/>
          </p:cNvSpPr>
          <p:nvPr>
            <p:ph idx="1"/>
          </p:nvPr>
        </p:nvSpPr>
        <p:spPr>
          <a:xfrm>
            <a:off x="3553958" y="509383"/>
            <a:ext cx="8274268" cy="5337317"/>
          </a:xfrm>
        </p:spPr>
        <p:txBody>
          <a:bodyPr vert="horz" lIns="91440" tIns="45720" rIns="91440" bIns="45720" rtlCol="0" anchor="ctr">
            <a:noAutofit/>
          </a:bodyPr>
          <a:lstStyle/>
          <a:p>
            <a:pPr marL="0" indent="0">
              <a:buClr>
                <a:srgbClr val="76A5C8"/>
              </a:buClr>
              <a:buNone/>
            </a:pPr>
            <a:r>
              <a:rPr lang="en-US" sz="2200" u="sng" dirty="0">
                <a:cs typeface="Calibri"/>
              </a:rPr>
              <a:t>Good example</a:t>
            </a:r>
            <a:r>
              <a:rPr lang="en-US" sz="2200" dirty="0">
                <a:ea typeface="Calibri"/>
                <a:cs typeface="Calibri"/>
              </a:rPr>
              <a:t>: </a:t>
            </a:r>
            <a:endParaRPr lang="en-US" sz="2200" dirty="0">
              <a:cs typeface="Calibri"/>
            </a:endParaRPr>
          </a:p>
          <a:p>
            <a:pPr>
              <a:buClr>
                <a:srgbClr val="76A5C8"/>
              </a:buClr>
            </a:pPr>
            <a:r>
              <a:rPr lang="en-US" sz="2200" dirty="0">
                <a:ea typeface="Calibri"/>
                <a:cs typeface="Calibri"/>
              </a:rPr>
              <a:t>Information should be easily understood.  If handwritten, it should be legible and clear.  All handwritten/paper forms should be completed in ink (blue or blank only). </a:t>
            </a:r>
            <a:endParaRPr lang="en-US" sz="2200" dirty="0">
              <a:cs typeface="Calibri" panose="020F0502020204030204"/>
            </a:endParaRPr>
          </a:p>
          <a:p>
            <a:pPr>
              <a:buClr>
                <a:srgbClr val="76A5C8"/>
              </a:buClr>
            </a:pPr>
            <a:r>
              <a:rPr lang="en-US" sz="2200" dirty="0">
                <a:ea typeface="Calibri"/>
                <a:cs typeface="Calibri"/>
              </a:rPr>
              <a:t>To correct source documents, draw a line through the error, initial and date the change (even when a patient makes a change).</a:t>
            </a:r>
            <a:endParaRPr lang="en-US" sz="2200" dirty="0">
              <a:cs typeface="Calibri" panose="020F0502020204030204"/>
            </a:endParaRPr>
          </a:p>
          <a:p>
            <a:pPr>
              <a:buClr>
                <a:srgbClr val="76A5C8"/>
              </a:buClr>
            </a:pPr>
            <a:r>
              <a:rPr lang="en-US" sz="2200" dirty="0">
                <a:ea typeface="Calibri"/>
                <a:cs typeface="Calibri"/>
              </a:rPr>
              <a:t>Entries into the medical record have been preserved and an audit trail is maintained during electronic documentation. All nursing notes, vitals, labs, drug administration, etc., should be recorded in the electronic medical record.</a:t>
            </a:r>
          </a:p>
          <a:p>
            <a:pPr marL="0" indent="0">
              <a:buClr>
                <a:srgbClr val="76A5C8"/>
              </a:buClr>
              <a:buNone/>
            </a:pPr>
            <a:endParaRPr lang="en-US" sz="2200" dirty="0">
              <a:ea typeface="Calibri"/>
              <a:cs typeface="Calibri"/>
            </a:endParaRPr>
          </a:p>
          <a:p>
            <a:pPr marL="0" indent="0">
              <a:buClr>
                <a:srgbClr val="76A5C8"/>
              </a:buClr>
              <a:buNone/>
            </a:pPr>
            <a:r>
              <a:rPr lang="en-US" sz="2200" dirty="0">
                <a:ea typeface="Calibri"/>
                <a:cs typeface="Calibri"/>
              </a:rPr>
              <a:t>Example: </a:t>
            </a:r>
          </a:p>
        </p:txBody>
      </p:sp>
      <p:pic>
        <p:nvPicPr>
          <p:cNvPr id="4" name="Picture 4" descr="Table&#10;&#10;Description automatically generated">
            <a:extLst>
              <a:ext uri="{FF2B5EF4-FFF2-40B4-BE49-F238E27FC236}">
                <a16:creationId xmlns:a16="http://schemas.microsoft.com/office/drawing/2014/main" id="{3346A2C4-7734-55D4-9212-F04B82609ACD}"/>
              </a:ext>
            </a:extLst>
          </p:cNvPr>
          <p:cNvPicPr>
            <a:picLocks noChangeAspect="1"/>
          </p:cNvPicPr>
          <p:nvPr/>
        </p:nvPicPr>
        <p:blipFill>
          <a:blip r:embed="rId2"/>
          <a:stretch>
            <a:fillRect/>
          </a:stretch>
        </p:blipFill>
        <p:spPr>
          <a:xfrm>
            <a:off x="4736371" y="4611615"/>
            <a:ext cx="7091856" cy="1478491"/>
          </a:xfrm>
          <a:prstGeom prst="rect">
            <a:avLst/>
          </a:prstGeom>
        </p:spPr>
      </p:pic>
      <p:sp>
        <p:nvSpPr>
          <p:cNvPr id="8" name="Rectangle 12">
            <a:extLst>
              <a:ext uri="{FF2B5EF4-FFF2-40B4-BE49-F238E27FC236}">
                <a16:creationId xmlns:a16="http://schemas.microsoft.com/office/drawing/2014/main" id="{D9D0B110-82F6-41DA-8945-C8411E576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07749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76E8A-CE0F-CFE9-E2F1-8C9C6EE98539}"/>
              </a:ext>
            </a:extLst>
          </p:cNvPr>
          <p:cNvSpPr>
            <a:spLocks noGrp="1"/>
          </p:cNvSpPr>
          <p:nvPr>
            <p:ph type="title"/>
          </p:nvPr>
        </p:nvSpPr>
        <p:spPr>
          <a:xfrm>
            <a:off x="169695" y="3070794"/>
            <a:ext cx="3179929" cy="718304"/>
          </a:xfrm>
        </p:spPr>
        <p:txBody>
          <a:bodyPr anchor="b">
            <a:normAutofit/>
          </a:bodyPr>
          <a:lstStyle/>
          <a:p>
            <a:r>
              <a:rPr lang="en-US" dirty="0">
                <a:solidFill>
                  <a:srgbClr val="FFFFFF"/>
                </a:solidFill>
                <a:ea typeface="+mj-lt"/>
                <a:cs typeface="+mj-lt"/>
              </a:rPr>
              <a:t>Legible</a:t>
            </a:r>
            <a:endParaRPr lang="en-US">
              <a:solidFill>
                <a:srgbClr val="FFFFFF"/>
              </a:solidFill>
              <a:cs typeface="Calibri Light" panose="020F0302020204030204"/>
            </a:endParaRPr>
          </a:p>
        </p:txBody>
      </p:sp>
      <p:sp>
        <p:nvSpPr>
          <p:cNvPr id="3" name="Content Placeholder 2">
            <a:extLst>
              <a:ext uri="{FF2B5EF4-FFF2-40B4-BE49-F238E27FC236}">
                <a16:creationId xmlns:a16="http://schemas.microsoft.com/office/drawing/2014/main" id="{594DFF01-BCF5-8CF4-50D9-C379603B3886}"/>
              </a:ext>
            </a:extLst>
          </p:cNvPr>
          <p:cNvSpPr>
            <a:spLocks noGrp="1"/>
          </p:cNvSpPr>
          <p:nvPr>
            <p:ph idx="1"/>
          </p:nvPr>
        </p:nvSpPr>
        <p:spPr>
          <a:xfrm>
            <a:off x="3735777" y="776997"/>
            <a:ext cx="7824026" cy="4597514"/>
          </a:xfrm>
        </p:spPr>
        <p:txBody>
          <a:bodyPr vert="horz" lIns="91440" tIns="45720" rIns="91440" bIns="45720" rtlCol="0" anchor="ctr">
            <a:noAutofit/>
          </a:bodyPr>
          <a:lstStyle/>
          <a:p>
            <a:pPr marL="0" indent="0">
              <a:buNone/>
            </a:pPr>
            <a:r>
              <a:rPr lang="en-US" sz="2200" u="sng" dirty="0">
                <a:cs typeface="Calibri" panose="020F0502020204030204"/>
              </a:rPr>
              <a:t>Examples of bad legibility</a:t>
            </a:r>
            <a:r>
              <a:rPr lang="en-US" sz="2200" dirty="0">
                <a:cs typeface="Calibri" panose="020F0502020204030204"/>
              </a:rPr>
              <a:t>: </a:t>
            </a:r>
          </a:p>
          <a:p>
            <a:r>
              <a:rPr lang="en-US" sz="2200" dirty="0">
                <a:cs typeface="Calibri" panose="020F0502020204030204"/>
              </a:rPr>
              <a:t>Handwritten notes use acronyms and/or slang and are written in illegible handwriting with pencil or red pen.</a:t>
            </a:r>
          </a:p>
          <a:p>
            <a:r>
              <a:rPr lang="en-US" sz="2200" dirty="0">
                <a:cs typeface="Calibri" panose="020F0502020204030204"/>
              </a:rPr>
              <a:t>If correcting a source document, it is missing initials/dates and there is white-out, write overs, erasing, scribbling/obliterating, or tearing of the incorrect portion used.</a:t>
            </a:r>
          </a:p>
          <a:p>
            <a:pPr marL="0" indent="0">
              <a:buNone/>
            </a:pPr>
            <a:endParaRPr lang="en-US" sz="2200" dirty="0">
              <a:cs typeface="Calibri" panose="020F0502020204030204"/>
            </a:endParaRPr>
          </a:p>
          <a:p>
            <a:pPr marL="0" indent="0">
              <a:buNone/>
            </a:pPr>
            <a:r>
              <a:rPr lang="en-US" sz="2200" dirty="0">
                <a:cs typeface="Calibri" panose="020F0502020204030204"/>
              </a:rPr>
              <a:t>Examples:</a:t>
            </a:r>
            <a:endParaRPr lang="en-US" sz="2200" dirty="0"/>
          </a:p>
        </p:txBody>
      </p:sp>
      <p:pic>
        <p:nvPicPr>
          <p:cNvPr id="4" name="Picture 4" descr="A picture containing diagram&#10;&#10;Description automatically generated">
            <a:extLst>
              <a:ext uri="{FF2B5EF4-FFF2-40B4-BE49-F238E27FC236}">
                <a16:creationId xmlns:a16="http://schemas.microsoft.com/office/drawing/2014/main" id="{8434CD8B-E07F-0D34-07FE-68D318826ADA}"/>
              </a:ext>
            </a:extLst>
          </p:cNvPr>
          <p:cNvPicPr>
            <a:picLocks noChangeAspect="1"/>
          </p:cNvPicPr>
          <p:nvPr/>
        </p:nvPicPr>
        <p:blipFill>
          <a:blip r:embed="rId2"/>
          <a:stretch>
            <a:fillRect/>
          </a:stretch>
        </p:blipFill>
        <p:spPr>
          <a:xfrm>
            <a:off x="5039495" y="4134277"/>
            <a:ext cx="2197285" cy="768966"/>
          </a:xfrm>
          <a:prstGeom prst="rect">
            <a:avLst/>
          </a:prstGeom>
        </p:spPr>
      </p:pic>
      <p:pic>
        <p:nvPicPr>
          <p:cNvPr id="5" name="Picture 5" descr="A picture containing text, sky, antenna, bicycle&#10;&#10;Description automatically generated">
            <a:extLst>
              <a:ext uri="{FF2B5EF4-FFF2-40B4-BE49-F238E27FC236}">
                <a16:creationId xmlns:a16="http://schemas.microsoft.com/office/drawing/2014/main" id="{D9903A84-F759-BA36-7D58-9DDC9C2F9C61}"/>
              </a:ext>
            </a:extLst>
          </p:cNvPr>
          <p:cNvPicPr>
            <a:picLocks noChangeAspect="1"/>
          </p:cNvPicPr>
          <p:nvPr/>
        </p:nvPicPr>
        <p:blipFill>
          <a:blip r:embed="rId3"/>
          <a:stretch>
            <a:fillRect/>
          </a:stretch>
        </p:blipFill>
        <p:spPr>
          <a:xfrm>
            <a:off x="8207602" y="4221092"/>
            <a:ext cx="2998699" cy="721562"/>
          </a:xfrm>
          <a:prstGeom prst="rect">
            <a:avLst/>
          </a:prstGeom>
        </p:spPr>
      </p:pic>
      <p:pic>
        <p:nvPicPr>
          <p:cNvPr id="7" name="Picture 7" descr="A picture containing text&#10;&#10;Description automatically generated">
            <a:extLst>
              <a:ext uri="{FF2B5EF4-FFF2-40B4-BE49-F238E27FC236}">
                <a16:creationId xmlns:a16="http://schemas.microsoft.com/office/drawing/2014/main" id="{EA807332-052B-9F2C-A5C0-8DC814021766}"/>
              </a:ext>
            </a:extLst>
          </p:cNvPr>
          <p:cNvPicPr>
            <a:picLocks noChangeAspect="1"/>
          </p:cNvPicPr>
          <p:nvPr/>
        </p:nvPicPr>
        <p:blipFill>
          <a:blip r:embed="rId4"/>
          <a:stretch>
            <a:fillRect/>
          </a:stretch>
        </p:blipFill>
        <p:spPr>
          <a:xfrm>
            <a:off x="4789874" y="5527554"/>
            <a:ext cx="2998699" cy="697372"/>
          </a:xfrm>
          <a:prstGeom prst="rect">
            <a:avLst/>
          </a:prstGeom>
        </p:spPr>
      </p:pic>
      <p:pic>
        <p:nvPicPr>
          <p:cNvPr id="1026" name="Picture 2">
            <a:extLst>
              <a:ext uri="{FF2B5EF4-FFF2-40B4-BE49-F238E27FC236}">
                <a16:creationId xmlns:a16="http://schemas.microsoft.com/office/drawing/2014/main" id="{BAB5D68E-0292-AA03-6E1A-6C1B51061D6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94436" y="4967680"/>
            <a:ext cx="3465367" cy="1581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1025782"/>
      </p:ext>
    </p:extLst>
  </p:cSld>
  <p:clrMapOvr>
    <a:masterClrMapping/>
  </p:clrMapOvr>
</p:sld>
</file>

<file path=ppt/theme/theme1.xml><?xml version="1.0" encoding="utf-8"?>
<a:theme xmlns:a="http://schemas.openxmlformats.org/drawingml/2006/main" name="Frame">
  <a:themeElements>
    <a:clrScheme name="Custom 2">
      <a:dk1>
        <a:sysClr val="windowText" lastClr="000000"/>
      </a:dk1>
      <a:lt1>
        <a:sysClr val="window" lastClr="FFFFFF"/>
      </a:lt1>
      <a:dk2>
        <a:srgbClr val="44546A"/>
      </a:dk2>
      <a:lt2>
        <a:srgbClr val="E7E6E6"/>
      </a:lt2>
      <a:accent1>
        <a:srgbClr val="004B84"/>
      </a:accent1>
      <a:accent2>
        <a:srgbClr val="FFC800"/>
      </a:accent2>
      <a:accent3>
        <a:srgbClr val="1EC8C8"/>
      </a:accent3>
      <a:accent4>
        <a:srgbClr val="6FA314"/>
      </a:accent4>
      <a:accent5>
        <a:srgbClr val="AEABAB"/>
      </a:accent5>
      <a:accent6>
        <a:srgbClr val="45E7E3"/>
      </a:accent6>
      <a:hlink>
        <a:srgbClr val="0563C1"/>
      </a:hlink>
      <a:folHlink>
        <a:srgbClr val="954F7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CA5AAFA2E5F044AEC5DF647633202A" ma:contentTypeVersion="10" ma:contentTypeDescription="Create a new document." ma:contentTypeScope="" ma:versionID="57211a6c019abf77bef37b22115985ba">
  <xsd:schema xmlns:xsd="http://www.w3.org/2001/XMLSchema" xmlns:xs="http://www.w3.org/2001/XMLSchema" xmlns:p="http://schemas.microsoft.com/office/2006/metadata/properties" xmlns:ns2="49c47a27-146c-4513-984a-b0883a531bd2" xmlns:ns3="a75fb2f9-b630-41b4-b9c4-5142e60c0c4d" targetNamespace="http://schemas.microsoft.com/office/2006/metadata/properties" ma:root="true" ma:fieldsID="33bad2a86e52dabea0970fc0c0aba925" ns2:_="" ns3:_="">
    <xsd:import namespace="49c47a27-146c-4513-984a-b0883a531bd2"/>
    <xsd:import namespace="a75fb2f9-b630-41b4-b9c4-5142e60c0c4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c47a27-146c-4513-984a-b0883a531b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3d23acc6-fc03-4c8a-901d-1299072f7675}" ma:internalName="TaxCatchAll" ma:showField="CatchAllData" ma:web="49c47a27-146c-4513-984a-b0883a531bd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75fb2f9-b630-41b4-b9c4-5142e60c0c4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eec0a79-46cb-4568-9b1b-2d720bd3207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9c47a27-146c-4513-984a-b0883a531bd2" xsi:nil="true"/>
    <lcf76f155ced4ddcb4097134ff3c332f xmlns="a75fb2f9-b630-41b4-b9c4-5142e60c0c4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729CE3-1DE8-4431-A745-D3D525DCCDE6}">
  <ds:schemaRefs>
    <ds:schemaRef ds:uri="49c47a27-146c-4513-984a-b0883a531bd2"/>
    <ds:schemaRef ds:uri="a75fb2f9-b630-41b4-b9c4-5142e60c0c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E87DF8C-FAD9-46D1-9894-94094A420B6F}">
  <ds:schemaRefs>
    <ds:schemaRef ds:uri="49c47a27-146c-4513-984a-b0883a531bd2"/>
    <ds:schemaRef ds:uri="a75fb2f9-b630-41b4-b9c4-5142e60c0c4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976C216-D4A6-41B9-A8A8-35F9A1F206E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2293</TotalTime>
  <Words>2100</Words>
  <Application>Microsoft Office PowerPoint</Application>
  <PresentationFormat>Widescreen</PresentationFormat>
  <Paragraphs>160</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Arial,Sans-Serif</vt:lpstr>
      <vt:lpstr>Calibri</vt:lpstr>
      <vt:lpstr>Corbel</vt:lpstr>
      <vt:lpstr>Wingdings 2</vt:lpstr>
      <vt:lpstr>Frame</vt:lpstr>
      <vt:lpstr>Good Documentation Practices for Oncology Clinical Research</vt:lpstr>
      <vt:lpstr>What is Source Documentation?</vt:lpstr>
      <vt:lpstr>Source Documentation vs. Source Data</vt:lpstr>
      <vt:lpstr>Basics of Source Documentation</vt:lpstr>
      <vt:lpstr>ALCOA+ Principles</vt:lpstr>
      <vt:lpstr>Attributable</vt:lpstr>
      <vt:lpstr>Attributable</vt:lpstr>
      <vt:lpstr>Legible  Information should be readable, and signatures should be identifiable</vt:lpstr>
      <vt:lpstr>Legible</vt:lpstr>
      <vt:lpstr>Contemporaneous  Data, observations, and activities are recorded in a timely manner. </vt:lpstr>
      <vt:lpstr>Consistent  Information is included every time.</vt:lpstr>
      <vt:lpstr>Complete  All data is present (no omissions, no deletions) and includes initial data, meta-data, etc. </vt:lpstr>
      <vt:lpstr>Contemporaneous Consistent  Complete</vt:lpstr>
      <vt:lpstr>Original  Information is viewed in its first format (e.g., electronic, paper) </vt:lpstr>
      <vt:lpstr>Original</vt:lpstr>
      <vt:lpstr>Original </vt:lpstr>
      <vt:lpstr>Accurate  Consistent, error free, and real representation of facts  Necessary as a basis for decision-making</vt:lpstr>
      <vt:lpstr>Accurate</vt:lpstr>
      <vt:lpstr>Available Accessible</vt:lpstr>
      <vt:lpstr>Enduring</vt:lpstr>
      <vt:lpstr>Enduring</vt:lpstr>
      <vt:lpstr>Assessment Questions</vt:lpstr>
      <vt:lpstr>Match the ALCOA+ Terms with Their Definitions</vt:lpstr>
      <vt:lpstr>Additional suggestions for testing understanding</vt:lpstr>
      <vt:lpstr>Citations and 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Cameron, Kendra</dc:creator>
  <cp:lastModifiedBy>Cameron, Kendra</cp:lastModifiedBy>
  <cp:revision>612</cp:revision>
  <dcterms:created xsi:type="dcterms:W3CDTF">2023-03-07T17:30:11Z</dcterms:created>
  <dcterms:modified xsi:type="dcterms:W3CDTF">2023-08-16T13:21:45Z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0x010100DCCA5AAFA2E5F044AEC5DF647633202A</vt:lpwstr>
  </property>
  <property fmtid="{D5CDD505-2E9C-101B-9397-08002B2CF9AE}" pid="3" name="MediaServiceImageTags">
    <vt:lpwstr/>
  </property>
  <property fmtid="{D5CDD505-2E9C-101B-9397-08002B2CF9AE}" pid="4" name="MSIP_Label_792c8cef-6f2b-4af1-b4ac-d815ff795cd6_Enabled">
    <vt:lpwstr>true</vt:lpwstr>
  </property>
  <property fmtid="{D5CDD505-2E9C-101B-9397-08002B2CF9AE}" pid="5" name="MSIP_Label_792c8cef-6f2b-4af1-b4ac-d815ff795cd6_SetDate">
    <vt:lpwstr>2023-03-23T19:15:27Z</vt:lpwstr>
  </property>
  <property fmtid="{D5CDD505-2E9C-101B-9397-08002B2CF9AE}" pid="6" name="MSIP_Label_792c8cef-6f2b-4af1-b4ac-d815ff795cd6_Method">
    <vt:lpwstr>Standard</vt:lpwstr>
  </property>
  <property fmtid="{D5CDD505-2E9C-101B-9397-08002B2CF9AE}" pid="7" name="MSIP_Label_792c8cef-6f2b-4af1-b4ac-d815ff795cd6_Name">
    <vt:lpwstr>VUMC General</vt:lpwstr>
  </property>
  <property fmtid="{D5CDD505-2E9C-101B-9397-08002B2CF9AE}" pid="8" name="MSIP_Label_792c8cef-6f2b-4af1-b4ac-d815ff795cd6_SiteId">
    <vt:lpwstr>ef575030-1424-4ed8-b83c-12c533d879ab</vt:lpwstr>
  </property>
  <property fmtid="{D5CDD505-2E9C-101B-9397-08002B2CF9AE}" pid="9" name="MSIP_Label_792c8cef-6f2b-4af1-b4ac-d815ff795cd6_ActionId">
    <vt:lpwstr>3aeafcca-fb2d-4272-8970-58f9ca0507bb</vt:lpwstr>
  </property>
  <property fmtid="{D5CDD505-2E9C-101B-9397-08002B2CF9AE}" pid="10" name="MSIP_Label_792c8cef-6f2b-4af1-b4ac-d815ff795cd6_ContentBits">
    <vt:lpwstr>0</vt:lpwstr>
  </property>
  <property fmtid="{D5CDD505-2E9C-101B-9397-08002B2CF9AE}" pid="11" name="MSIP_Label_5e4b1be8-281e-475d-98b0-21c3457e5a46_Enabled">
    <vt:lpwstr>true</vt:lpwstr>
  </property>
  <property fmtid="{D5CDD505-2E9C-101B-9397-08002B2CF9AE}" pid="12" name="MSIP_Label_5e4b1be8-281e-475d-98b0-21c3457e5a46_SetDate">
    <vt:lpwstr>2023-04-11T12:32:33Z</vt:lpwstr>
  </property>
  <property fmtid="{D5CDD505-2E9C-101B-9397-08002B2CF9AE}" pid="13" name="MSIP_Label_5e4b1be8-281e-475d-98b0-21c3457e5a46_Method">
    <vt:lpwstr>Standard</vt:lpwstr>
  </property>
  <property fmtid="{D5CDD505-2E9C-101B-9397-08002B2CF9AE}" pid="14" name="MSIP_Label_5e4b1be8-281e-475d-98b0-21c3457e5a46_Name">
    <vt:lpwstr>Public</vt:lpwstr>
  </property>
  <property fmtid="{D5CDD505-2E9C-101B-9397-08002B2CF9AE}" pid="15" name="MSIP_Label_5e4b1be8-281e-475d-98b0-21c3457e5a46_SiteId">
    <vt:lpwstr>8b3dd73e-4e72-4679-b191-56da1588712b</vt:lpwstr>
  </property>
  <property fmtid="{D5CDD505-2E9C-101B-9397-08002B2CF9AE}" pid="16" name="MSIP_Label_5e4b1be8-281e-475d-98b0-21c3457e5a46_ActionId">
    <vt:lpwstr>c96088c0-7f0f-490f-9123-a59ce75d4743</vt:lpwstr>
  </property>
  <property fmtid="{D5CDD505-2E9C-101B-9397-08002B2CF9AE}" pid="17" name="MSIP_Label_5e4b1be8-281e-475d-98b0-21c3457e5a46_ContentBits">
    <vt:lpwstr>0</vt:lpwstr>
  </property>
</Properties>
</file>