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7" r:id="rId4"/>
    <p:sldId id="267" r:id="rId5"/>
    <p:sldId id="271" r:id="rId6"/>
    <p:sldId id="269" r:id="rId7"/>
    <p:sldId id="258" r:id="rId8"/>
    <p:sldId id="259" r:id="rId9"/>
    <p:sldId id="260" r:id="rId10"/>
    <p:sldId id="261" r:id="rId11"/>
    <p:sldId id="262" r:id="rId12"/>
    <p:sldId id="263" r:id="rId13"/>
    <p:sldId id="26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BA685B-98DF-1305-3FFF-81F95B9F44FA}" name="Stimmel, Emily" initials="SE" userId="S::stimmele2@upmc.edu::09730082-1aff-4884-865b-2ed0e32c44b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A5A5A"/>
    <a:srgbClr val="1EC8C8"/>
    <a:srgbClr val="257171"/>
    <a:srgbClr val="8457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44" autoAdjust="0"/>
    <p:restoredTop sz="94660"/>
  </p:normalViewPr>
  <p:slideViewPr>
    <p:cSldViewPr snapToGrid="0">
      <p:cViewPr varScale="1">
        <p:scale>
          <a:sx n="114" d="100"/>
          <a:sy n="114" d="100"/>
        </p:scale>
        <p:origin x="28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67211F0B-AF24-478B-A116-9B44DE91A168}" type="datetimeFigureOut">
              <a:rPr lang="en-US" smtClean="0"/>
              <a:t>8/15/2023</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CC8E2621-F27F-40B6-8060-47595F867AC0}" type="slidenum">
              <a:rPr lang="en-US" smtClean="0"/>
              <a:t>‹#›</a:t>
            </a:fld>
            <a:endParaRPr lang="en-US"/>
          </a:p>
        </p:txBody>
      </p:sp>
    </p:spTree>
    <p:extLst>
      <p:ext uri="{BB962C8B-B14F-4D97-AF65-F5344CB8AC3E}">
        <p14:creationId xmlns:p14="http://schemas.microsoft.com/office/powerpoint/2010/main" val="1976015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211F0B-AF24-478B-A116-9B44DE91A168}" type="datetimeFigureOut">
              <a:rPr lang="en-US" smtClean="0"/>
              <a:t>8/15/2023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8E2621-F27F-40B6-8060-47595F867AC0}" type="slidenum">
              <a:rPr lang="en-US" smtClean="0"/>
              <a:t>‹#›</a:t>
            </a:fld>
            <a:endParaRPr lang="en-US"/>
          </a:p>
        </p:txBody>
      </p:sp>
    </p:spTree>
    <p:extLst>
      <p:ext uri="{BB962C8B-B14F-4D97-AF65-F5344CB8AC3E}">
        <p14:creationId xmlns:p14="http://schemas.microsoft.com/office/powerpoint/2010/main" val="3998816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67211F0B-AF24-478B-A116-9B44DE91A168}" type="datetimeFigureOut">
              <a:rPr lang="en-US" smtClean="0"/>
              <a:t>8/15/2023</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CC8E2621-F27F-40B6-8060-47595F867AC0}" type="slidenum">
              <a:rPr lang="en-US" smtClean="0"/>
              <a:t>‹#›</a:t>
            </a:fld>
            <a:endParaRPr lang="en-US"/>
          </a:p>
        </p:txBody>
      </p:sp>
    </p:spTree>
    <p:extLst>
      <p:ext uri="{BB962C8B-B14F-4D97-AF65-F5344CB8AC3E}">
        <p14:creationId xmlns:p14="http://schemas.microsoft.com/office/powerpoint/2010/main" val="234078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211F0B-AF24-478B-A116-9B44DE91A168}" type="datetimeFigureOut">
              <a:rPr lang="en-US" smtClean="0"/>
              <a:t>8/15/2023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CC8E2621-F27F-40B6-8060-47595F867AC0}" type="slidenum">
              <a:rPr lang="en-US" smtClean="0"/>
              <a:t>‹#›</a:t>
            </a:fld>
            <a:endParaRPr lang="en-US"/>
          </a:p>
        </p:txBody>
      </p:sp>
    </p:spTree>
    <p:extLst>
      <p:ext uri="{BB962C8B-B14F-4D97-AF65-F5344CB8AC3E}">
        <p14:creationId xmlns:p14="http://schemas.microsoft.com/office/powerpoint/2010/main" val="1768560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67211F0B-AF24-478B-A116-9B44DE91A168}" type="datetimeFigureOut">
              <a:rPr lang="en-US" smtClean="0"/>
              <a:t>8/15/2023</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C8E2621-F27F-40B6-8060-47595F867AC0}" type="slidenum">
              <a:rPr lang="en-US" smtClean="0"/>
              <a:t>‹#›</a:t>
            </a:fld>
            <a:endParaRPr lang="en-US"/>
          </a:p>
        </p:txBody>
      </p:sp>
    </p:spTree>
    <p:extLst>
      <p:ext uri="{BB962C8B-B14F-4D97-AF65-F5344CB8AC3E}">
        <p14:creationId xmlns:p14="http://schemas.microsoft.com/office/powerpoint/2010/main" val="2010514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211F0B-AF24-478B-A116-9B44DE91A168}" type="datetimeFigureOut">
              <a:rPr lang="en-US" smtClean="0"/>
              <a:t>8/15/2023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8E2621-F27F-40B6-8060-47595F867AC0}" type="slidenum">
              <a:rPr lang="en-US" smtClean="0"/>
              <a:t>‹#›</a:t>
            </a:fld>
            <a:endParaRPr lang="en-US"/>
          </a:p>
        </p:txBody>
      </p:sp>
    </p:spTree>
    <p:extLst>
      <p:ext uri="{BB962C8B-B14F-4D97-AF65-F5344CB8AC3E}">
        <p14:creationId xmlns:p14="http://schemas.microsoft.com/office/powerpoint/2010/main" val="3294438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211F0B-AF24-478B-A116-9B44DE91A168}" type="datetimeFigureOut">
              <a:rPr lang="en-US" smtClean="0"/>
              <a:t>8/15/2023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8E2621-F27F-40B6-8060-47595F867AC0}" type="slidenum">
              <a:rPr lang="en-US" smtClean="0"/>
              <a:t>‹#›</a:t>
            </a:fld>
            <a:endParaRPr lang="en-US"/>
          </a:p>
        </p:txBody>
      </p:sp>
    </p:spTree>
    <p:extLst>
      <p:ext uri="{BB962C8B-B14F-4D97-AF65-F5344CB8AC3E}">
        <p14:creationId xmlns:p14="http://schemas.microsoft.com/office/powerpoint/2010/main" val="1382177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211F0B-AF24-478B-A116-9B44DE91A168}" type="datetimeFigureOut">
              <a:rPr lang="en-US" smtClean="0"/>
              <a:t>8/15/2023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8E2621-F27F-40B6-8060-47595F867AC0}" type="slidenum">
              <a:rPr lang="en-US" smtClean="0"/>
              <a:t>‹#›</a:t>
            </a:fld>
            <a:endParaRPr lang="en-US"/>
          </a:p>
        </p:txBody>
      </p:sp>
    </p:spTree>
    <p:extLst>
      <p:ext uri="{BB962C8B-B14F-4D97-AF65-F5344CB8AC3E}">
        <p14:creationId xmlns:p14="http://schemas.microsoft.com/office/powerpoint/2010/main" val="3378084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211F0B-AF24-478B-A116-9B44DE91A168}" type="datetimeFigureOut">
              <a:rPr lang="en-US" smtClean="0"/>
              <a:t>8/15/2023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8E2621-F27F-40B6-8060-47595F867AC0}" type="slidenum">
              <a:rPr lang="en-US" smtClean="0"/>
              <a:t>‹#›</a:t>
            </a:fld>
            <a:endParaRPr lang="en-US"/>
          </a:p>
        </p:txBody>
      </p:sp>
    </p:spTree>
    <p:extLst>
      <p:ext uri="{BB962C8B-B14F-4D97-AF65-F5344CB8AC3E}">
        <p14:creationId xmlns:p14="http://schemas.microsoft.com/office/powerpoint/2010/main" val="1261585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67211F0B-AF24-478B-A116-9B44DE91A168}" type="datetimeFigureOut">
              <a:rPr lang="en-US" smtClean="0"/>
              <a:t>8/15/2023</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C8E2621-F27F-40B6-8060-47595F867AC0}" type="slidenum">
              <a:rPr lang="en-US" smtClean="0"/>
              <a:t>‹#›</a:t>
            </a:fld>
            <a:endParaRPr lang="en-US"/>
          </a:p>
        </p:txBody>
      </p:sp>
    </p:spTree>
    <p:extLst>
      <p:ext uri="{BB962C8B-B14F-4D97-AF65-F5344CB8AC3E}">
        <p14:creationId xmlns:p14="http://schemas.microsoft.com/office/powerpoint/2010/main" val="1700405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211F0B-AF24-478B-A116-9B44DE91A168}" type="datetimeFigureOut">
              <a:rPr lang="en-US" smtClean="0"/>
              <a:t>8/15/2023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8E2621-F27F-40B6-8060-47595F867AC0}" type="slidenum">
              <a:rPr lang="en-US" smtClean="0"/>
              <a:t>‹#›</a:t>
            </a:fld>
            <a:endParaRPr lang="en-US"/>
          </a:p>
        </p:txBody>
      </p:sp>
    </p:spTree>
    <p:extLst>
      <p:ext uri="{BB962C8B-B14F-4D97-AF65-F5344CB8AC3E}">
        <p14:creationId xmlns:p14="http://schemas.microsoft.com/office/powerpoint/2010/main" val="3446539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67211F0B-AF24-478B-A116-9B44DE91A168}" type="datetimeFigureOut">
              <a:rPr lang="en-US" smtClean="0"/>
              <a:t>8/15/2023</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CC8E2621-F27F-40B6-8060-47595F867AC0}"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5518920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www.fda.gov/inspections-compliance-enforcement-and-criminal-investigations/inspection-guides/corrective-and-preventive-actions-capa" TargetMode="External"/><Relationship Id="rId2" Type="http://schemas.openxmlformats.org/officeDocument/2006/relationships/hyperlink" Target="file:///\\acct.upmchs.net\hcsd\upci\aaci\Management%20Office%20Operations\Policies%20may%20vary%20from%20institution%20to%20institution.%20Consult%20your%20institution&#8217;s%20evaluation%20and%20review%20policy%20for%20the%20appropriate%20next%20steps."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328C565D-A991-4381-AC37-76A58A4A12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5F5FD1-EC85-8FC6-3E48-BE9847913C00}"/>
              </a:ext>
            </a:extLst>
          </p:cNvPr>
          <p:cNvSpPr>
            <a:spLocks noGrp="1"/>
          </p:cNvSpPr>
          <p:nvPr>
            <p:ph type="ctrTitle"/>
          </p:nvPr>
        </p:nvSpPr>
        <p:spPr>
          <a:xfrm>
            <a:off x="4449960" y="1507414"/>
            <a:ext cx="7295507" cy="3703320"/>
          </a:xfrm>
        </p:spPr>
        <p:txBody>
          <a:bodyPr anchor="ctr">
            <a:normAutofit/>
          </a:bodyPr>
          <a:lstStyle/>
          <a:p>
            <a:r>
              <a:rPr lang="en-US" sz="4800" dirty="0">
                <a:solidFill>
                  <a:schemeClr val="bg1"/>
                </a:solidFill>
              </a:rPr>
              <a:t>Protocol Deviations</a:t>
            </a:r>
          </a:p>
        </p:txBody>
      </p:sp>
      <p:sp>
        <p:nvSpPr>
          <p:cNvPr id="3" name="Subtitle 2">
            <a:extLst>
              <a:ext uri="{FF2B5EF4-FFF2-40B4-BE49-F238E27FC236}">
                <a16:creationId xmlns:a16="http://schemas.microsoft.com/office/drawing/2014/main" id="{05918041-D437-9B2D-BBAC-AF9A59CE6E37}"/>
              </a:ext>
            </a:extLst>
          </p:cNvPr>
          <p:cNvSpPr>
            <a:spLocks noGrp="1"/>
          </p:cNvSpPr>
          <p:nvPr>
            <p:ph type="subTitle" idx="1"/>
          </p:nvPr>
        </p:nvSpPr>
        <p:spPr>
          <a:xfrm>
            <a:off x="444342" y="1507414"/>
            <a:ext cx="3330781" cy="3703320"/>
          </a:xfrm>
          <a:ln w="57150">
            <a:noFill/>
          </a:ln>
        </p:spPr>
        <p:txBody>
          <a:bodyPr anchor="ctr">
            <a:normAutofit/>
          </a:bodyPr>
          <a:lstStyle/>
          <a:p>
            <a:pPr algn="r"/>
            <a:r>
              <a:rPr lang="en-US" sz="2000" dirty="0"/>
              <a:t>Created by the 2023</a:t>
            </a:r>
            <a:br>
              <a:rPr lang="en-US" sz="2000" dirty="0"/>
            </a:br>
            <a:r>
              <a:rPr lang="en-US" sz="2000" dirty="0"/>
              <a:t>AACI CRI Education and Operations Subcommittee</a:t>
            </a:r>
          </a:p>
        </p:txBody>
      </p:sp>
      <p:sp>
        <p:nvSpPr>
          <p:cNvPr id="16" name="Rectangle 9">
            <a:extLst>
              <a:ext uri="{FF2B5EF4-FFF2-40B4-BE49-F238E27FC236}">
                <a16:creationId xmlns:a16="http://schemas.microsoft.com/office/drawing/2014/main" id="{B7180431-F4DE-415D-BCBB-9316423C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3642"/>
            <a:ext cx="11298933"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11">
            <a:extLst>
              <a:ext uri="{FF2B5EF4-FFF2-40B4-BE49-F238E27FC236}">
                <a16:creationId xmlns:a16="http://schemas.microsoft.com/office/drawing/2014/main" id="{EEABD997-5EF9-4E9B-AFBB-F6DFAAF3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V="1">
            <a:off x="2209064" y="3329711"/>
            <a:ext cx="3703320" cy="5872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E9AB5EE6-A047-4B18-B998-D46DF3CC36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5878019"/>
            <a:ext cx="11298933" cy="512708"/>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pic>
        <p:nvPicPr>
          <p:cNvPr id="6" name="Picture 5" descr="A blue and green letters on a black background&#10;&#10;Description automatically generated">
            <a:extLst>
              <a:ext uri="{FF2B5EF4-FFF2-40B4-BE49-F238E27FC236}">
                <a16:creationId xmlns:a16="http://schemas.microsoft.com/office/drawing/2014/main" id="{97E28923-8048-59F8-ED2A-6691CFED90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2197" y="4170045"/>
            <a:ext cx="3659228" cy="605806"/>
          </a:xfrm>
          <a:prstGeom prst="rect">
            <a:avLst/>
          </a:prstGeom>
        </p:spPr>
      </p:pic>
    </p:spTree>
    <p:extLst>
      <p:ext uri="{BB962C8B-B14F-4D97-AF65-F5344CB8AC3E}">
        <p14:creationId xmlns:p14="http://schemas.microsoft.com/office/powerpoint/2010/main" val="322371527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5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DFA47-A1DD-6242-3C22-6B73D04D1C0B}"/>
              </a:ext>
            </a:extLst>
          </p:cNvPr>
          <p:cNvSpPr>
            <a:spLocks noGrp="1"/>
          </p:cNvSpPr>
          <p:nvPr>
            <p:ph type="title"/>
          </p:nvPr>
        </p:nvSpPr>
        <p:spPr/>
        <p:txBody>
          <a:bodyPr/>
          <a:lstStyle/>
          <a:p>
            <a:r>
              <a:rPr lang="en-US" b="1" dirty="0"/>
              <a:t>Step 4: </a:t>
            </a:r>
            <a:r>
              <a:rPr lang="en-US" dirty="0"/>
              <a:t>Develop Corrective &amp; Preventative Actions (CAPA)</a:t>
            </a:r>
          </a:p>
        </p:txBody>
      </p:sp>
      <p:sp>
        <p:nvSpPr>
          <p:cNvPr id="4" name="Text Placeholder 3">
            <a:extLst>
              <a:ext uri="{FF2B5EF4-FFF2-40B4-BE49-F238E27FC236}">
                <a16:creationId xmlns:a16="http://schemas.microsoft.com/office/drawing/2014/main" id="{F53A3BFA-AF18-ACA7-304A-EF5E657A7CA1}"/>
              </a:ext>
            </a:extLst>
          </p:cNvPr>
          <p:cNvSpPr>
            <a:spLocks noGrp="1"/>
          </p:cNvSpPr>
          <p:nvPr>
            <p:ph type="body" idx="1"/>
          </p:nvPr>
        </p:nvSpPr>
        <p:spPr/>
        <p:txBody>
          <a:bodyPr/>
          <a:lstStyle/>
          <a:p>
            <a:r>
              <a:rPr lang="en-US" dirty="0"/>
              <a:t>Example 1: I</a:t>
            </a:r>
            <a:r>
              <a:rPr lang="en-US" dirty="0">
                <a:solidFill>
                  <a:srgbClr val="1EC8C8"/>
                </a:solidFill>
              </a:rPr>
              <a:t>mpac</a:t>
            </a:r>
            <a:r>
              <a:rPr lang="en-US" dirty="0"/>
              <a:t>ts Participant Safety</a:t>
            </a:r>
          </a:p>
        </p:txBody>
      </p:sp>
      <p:sp>
        <p:nvSpPr>
          <p:cNvPr id="5" name="Text Placeholder 4">
            <a:extLst>
              <a:ext uri="{FF2B5EF4-FFF2-40B4-BE49-F238E27FC236}">
                <a16:creationId xmlns:a16="http://schemas.microsoft.com/office/drawing/2014/main" id="{8300ED66-77DD-22E1-F04B-BE8772E0B497}"/>
              </a:ext>
            </a:extLst>
          </p:cNvPr>
          <p:cNvSpPr>
            <a:spLocks noGrp="1"/>
          </p:cNvSpPr>
          <p:nvPr>
            <p:ph type="body" sz="quarter" idx="3"/>
          </p:nvPr>
        </p:nvSpPr>
        <p:spPr>
          <a:xfrm>
            <a:off x="6350480" y="2242207"/>
            <a:ext cx="5546345" cy="553373"/>
          </a:xfrm>
        </p:spPr>
        <p:txBody>
          <a:bodyPr/>
          <a:lstStyle/>
          <a:p>
            <a:r>
              <a:rPr lang="en-US" dirty="0"/>
              <a:t>Example 2: Does Not Impact Participant Safety </a:t>
            </a:r>
          </a:p>
        </p:txBody>
      </p:sp>
      <p:sp>
        <p:nvSpPr>
          <p:cNvPr id="6" name="Content Placeholder 5">
            <a:extLst>
              <a:ext uri="{FF2B5EF4-FFF2-40B4-BE49-F238E27FC236}">
                <a16:creationId xmlns:a16="http://schemas.microsoft.com/office/drawing/2014/main" id="{5D2DA0B7-3F37-15E5-B768-65FD519740E0}"/>
              </a:ext>
            </a:extLst>
          </p:cNvPr>
          <p:cNvSpPr>
            <a:spLocks noGrp="1"/>
          </p:cNvSpPr>
          <p:nvPr>
            <p:ph sz="quarter" idx="4"/>
          </p:nvPr>
        </p:nvSpPr>
        <p:spPr/>
        <p:txBody>
          <a:bodyPr>
            <a:normAutofit/>
          </a:bodyPr>
          <a:lstStyle/>
          <a:p>
            <a:r>
              <a:rPr lang="en-US" sz="1600" dirty="0">
                <a:effectLst/>
                <a:latin typeface="Calibri" panose="020F0502020204030204" pitchFamily="34" charset="0"/>
                <a:ea typeface="Calibri" panose="020F0502020204030204" pitchFamily="34" charset="0"/>
                <a:cs typeface="Times New Roman" panose="02020603050405020304" pitchFamily="18" charset="0"/>
              </a:rPr>
              <a:t>There was nothing that would have prevented this deviation from occurring. </a:t>
            </a:r>
          </a:p>
          <a:p>
            <a:pPr marL="0" indent="0">
              <a:buNone/>
            </a:pPr>
            <a:endParaRPr lang="en-US" dirty="0"/>
          </a:p>
        </p:txBody>
      </p:sp>
      <p:sp>
        <p:nvSpPr>
          <p:cNvPr id="10" name="TextBox 9">
            <a:extLst>
              <a:ext uri="{FF2B5EF4-FFF2-40B4-BE49-F238E27FC236}">
                <a16:creationId xmlns:a16="http://schemas.microsoft.com/office/drawing/2014/main" id="{241619D2-2913-41A7-440D-6A4B0760BFA6}"/>
              </a:ext>
            </a:extLst>
          </p:cNvPr>
          <p:cNvSpPr txBox="1"/>
          <p:nvPr/>
        </p:nvSpPr>
        <p:spPr>
          <a:xfrm>
            <a:off x="581191" y="2926052"/>
            <a:ext cx="5252398" cy="3816429"/>
          </a:xfrm>
          <a:prstGeom prst="rect">
            <a:avLst/>
          </a:prstGeom>
          <a:noFill/>
        </p:spPr>
        <p:txBody>
          <a:bodyPr wrap="square" rtlCol="0">
            <a:spAutoFit/>
          </a:bodyPr>
          <a:lstStyle/>
          <a:p>
            <a:pPr marL="285750" indent="-285750">
              <a:buClr>
                <a:srgbClr val="84576F"/>
              </a:buClr>
              <a:buSzPct val="111000"/>
              <a:buFont typeface="Wingdings" panose="05000000000000000000" pitchFamily="2"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To correct the identified root causes, the investigator will be aware of the EKG and </a:t>
            </a:r>
            <a:r>
              <a:rPr lang="en-US" sz="1600" dirty="0">
                <a:solidFill>
                  <a:srgbClr val="5A5A5A"/>
                </a:solidFill>
                <a:latin typeface="Calibri" panose="020F0502020204030204" pitchFamily="34" charset="0"/>
                <a:ea typeface="Calibri" panose="020F0502020204030204" pitchFamily="34" charset="0"/>
                <a:cs typeface="Times New Roman" panose="02020603050405020304" pitchFamily="18" charset="0"/>
              </a:rPr>
              <a:t>be available to </a:t>
            </a:r>
            <a:r>
              <a:rPr lang="en-US" sz="1600" dirty="0">
                <a:latin typeface="Calibri" panose="020F0502020204030204" pitchFamily="34" charset="0"/>
                <a:ea typeface="Calibri" panose="020F0502020204030204" pitchFamily="34" charset="0"/>
                <a:cs typeface="Times New Roman" panose="02020603050405020304" pitchFamily="18" charset="0"/>
              </a:rPr>
              <a:t>read it to determine if any dosing modification is required </a:t>
            </a:r>
            <a:r>
              <a:rPr lang="en-US" sz="1600" dirty="0">
                <a:solidFill>
                  <a:srgbClr val="5A5A5A"/>
                </a:solidFill>
                <a:latin typeface="Calibri" panose="020F0502020204030204" pitchFamily="34" charset="0"/>
                <a:ea typeface="Calibri" panose="020F0502020204030204" pitchFamily="34" charset="0"/>
                <a:cs typeface="Times New Roman" panose="02020603050405020304" pitchFamily="18" charset="0"/>
              </a:rPr>
              <a:t>and the study coordinator/nurse should implement a plan for communicating the safety parameters from the investigator, research staff, and pharmacy to the patient, allowing all involved parties to be aware of the plan.</a:t>
            </a:r>
          </a:p>
          <a:p>
            <a:pPr marL="285750" indent="-285750">
              <a:buClr>
                <a:srgbClr val="84576F"/>
              </a:buClr>
              <a:buSzPct val="111000"/>
              <a:buFont typeface="Wingdings" panose="05000000000000000000" pitchFamily="2" charset="2"/>
              <a:buChar char="§"/>
            </a:pPr>
            <a:r>
              <a:rPr lang="en-US" sz="1600" dirty="0">
                <a:latin typeface="Calibri" panose="020F0502020204030204" pitchFamily="34" charset="0"/>
                <a:ea typeface="Calibri" panose="020F0502020204030204" pitchFamily="34" charset="0"/>
                <a:cs typeface="Times New Roman" panose="02020603050405020304" pitchFamily="18" charset="0"/>
              </a:rPr>
              <a:t>Additionally, they should implement a medication dispensing process that ensures an “</a:t>
            </a:r>
            <a:r>
              <a:rPr lang="en-US" sz="1600" dirty="0">
                <a:solidFill>
                  <a:srgbClr val="5A5A5A"/>
                </a:solidFill>
                <a:latin typeface="Calibri" panose="020F0502020204030204" pitchFamily="34" charset="0"/>
                <a:ea typeface="Calibri" panose="020F0502020204030204" pitchFamily="34" charset="0"/>
                <a:cs typeface="Times New Roman" panose="02020603050405020304" pitchFamily="18" charset="0"/>
              </a:rPr>
              <a:t>OK </a:t>
            </a:r>
            <a:r>
              <a:rPr lang="en-US" sz="1600" dirty="0">
                <a:latin typeface="Calibri" panose="020F0502020204030204" pitchFamily="34" charset="0"/>
                <a:ea typeface="Calibri" panose="020F0502020204030204" pitchFamily="34" charset="0"/>
                <a:cs typeface="Times New Roman" panose="02020603050405020304" pitchFamily="18" charset="0"/>
              </a:rPr>
              <a:t>to treat” determination is made before dispensing the medication.</a:t>
            </a:r>
          </a:p>
          <a:p>
            <a:pPr marL="285750" indent="-285750">
              <a:buClr>
                <a:srgbClr val="84576F"/>
              </a:buClr>
              <a:buSzPct val="111000"/>
              <a:buFont typeface="Wingdings" panose="05000000000000000000" pitchFamily="2" charset="2"/>
              <a:buChar char="§"/>
            </a:pPr>
            <a:r>
              <a:rPr lang="en-US" sz="1600" dirty="0">
                <a:solidFill>
                  <a:srgbClr val="5A5A5A"/>
                </a:solidFill>
                <a:latin typeface="Calibri" panose="020F0502020204030204" pitchFamily="34" charset="0"/>
                <a:ea typeface="Calibri" panose="020F0502020204030204" pitchFamily="34" charset="0"/>
                <a:cs typeface="Times New Roman" panose="02020603050405020304" pitchFamily="18" charset="0"/>
              </a:rPr>
              <a:t>Finally, they should consider </a:t>
            </a:r>
            <a:r>
              <a:rPr lang="en-US" sz="1600" dirty="0">
                <a:latin typeface="Calibri" panose="020F0502020204030204" pitchFamily="34" charset="0"/>
                <a:ea typeface="Calibri" panose="020F0502020204030204" pitchFamily="34" charset="0"/>
                <a:cs typeface="Times New Roman" panose="02020603050405020304" pitchFamily="18" charset="0"/>
              </a:rPr>
              <a:t>having research staff deliver oral medications to the patient once the safety parameters have been reviewed, rather than have the patient go directly to the pharmacy.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83962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4620-8B77-0734-170B-F72DBAC9D978}"/>
              </a:ext>
            </a:extLst>
          </p:cNvPr>
          <p:cNvSpPr>
            <a:spLocks noGrp="1"/>
          </p:cNvSpPr>
          <p:nvPr>
            <p:ph type="title"/>
          </p:nvPr>
        </p:nvSpPr>
        <p:spPr/>
        <p:txBody>
          <a:bodyPr/>
          <a:lstStyle/>
          <a:p>
            <a:r>
              <a:rPr lang="en-US" dirty="0"/>
              <a:t>Step 5: Report to Sponsor as Required </a:t>
            </a:r>
          </a:p>
        </p:txBody>
      </p:sp>
      <p:sp>
        <p:nvSpPr>
          <p:cNvPr id="4" name="Text Placeholder 3">
            <a:extLst>
              <a:ext uri="{FF2B5EF4-FFF2-40B4-BE49-F238E27FC236}">
                <a16:creationId xmlns:a16="http://schemas.microsoft.com/office/drawing/2014/main" id="{FD008BEE-1332-2811-D68F-64E3408A6364}"/>
              </a:ext>
            </a:extLst>
          </p:cNvPr>
          <p:cNvSpPr>
            <a:spLocks noGrp="1"/>
          </p:cNvSpPr>
          <p:nvPr>
            <p:ph type="body" idx="1"/>
          </p:nvPr>
        </p:nvSpPr>
        <p:spPr/>
        <p:txBody>
          <a:bodyPr/>
          <a:lstStyle/>
          <a:p>
            <a:r>
              <a:rPr lang="en-US" dirty="0"/>
              <a:t>Example 1: Impacts Participant Safety</a:t>
            </a:r>
          </a:p>
        </p:txBody>
      </p:sp>
      <p:sp>
        <p:nvSpPr>
          <p:cNvPr id="3" name="Content Placeholder 2">
            <a:extLst>
              <a:ext uri="{FF2B5EF4-FFF2-40B4-BE49-F238E27FC236}">
                <a16:creationId xmlns:a16="http://schemas.microsoft.com/office/drawing/2014/main" id="{2396B0D8-CAF1-9E85-8FD9-7523DF4680DA}"/>
              </a:ext>
            </a:extLst>
          </p:cNvPr>
          <p:cNvSpPr>
            <a:spLocks noGrp="1"/>
          </p:cNvSpPr>
          <p:nvPr>
            <p:ph sz="half" idx="2"/>
          </p:nvPr>
        </p:nvSpPr>
        <p:spPr/>
        <p:txBody>
          <a:bodyPr/>
          <a:lstStyle/>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protocol indicated that in the case of a deviation that could have impacted participant safety, the study team should get in touch with the medical monitor for further guidance. </a:t>
            </a:r>
          </a:p>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PI contacted the medical monitor to notify them about the deviation and to identify if any additional procedures should be taken to protect the participant. This correspondence was retained in the participant’s research record. </a:t>
            </a:r>
          </a:p>
          <a:p>
            <a:pPr marL="0" indent="0">
              <a:buNone/>
            </a:pPr>
            <a:endParaRPr lang="en-US" dirty="0"/>
          </a:p>
        </p:txBody>
      </p:sp>
      <p:sp>
        <p:nvSpPr>
          <p:cNvPr id="6" name="Content Placeholder 5">
            <a:extLst>
              <a:ext uri="{FF2B5EF4-FFF2-40B4-BE49-F238E27FC236}">
                <a16:creationId xmlns:a16="http://schemas.microsoft.com/office/drawing/2014/main" id="{88B0FE33-26ED-7D8C-2A42-88BC097495AB}"/>
              </a:ext>
            </a:extLst>
          </p:cNvPr>
          <p:cNvSpPr>
            <a:spLocks noGrp="1"/>
          </p:cNvSpPr>
          <p:nvPr>
            <p:ph sz="quarter" idx="4"/>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The protocol gave no guidance on sponsor reporting parameters. All documentation regarding the deviation was retained in the participant’s research record.</a:t>
            </a:r>
          </a:p>
          <a:p>
            <a:pPr marL="0" indent="0">
              <a:buNone/>
            </a:pPr>
            <a:endParaRPr lang="en-US" dirty="0"/>
          </a:p>
        </p:txBody>
      </p:sp>
      <p:sp>
        <p:nvSpPr>
          <p:cNvPr id="9" name="Text Placeholder 4">
            <a:extLst>
              <a:ext uri="{FF2B5EF4-FFF2-40B4-BE49-F238E27FC236}">
                <a16:creationId xmlns:a16="http://schemas.microsoft.com/office/drawing/2014/main" id="{7B679981-8EBD-BFA4-8586-AA85BBA6F195}"/>
              </a:ext>
            </a:extLst>
          </p:cNvPr>
          <p:cNvSpPr>
            <a:spLocks noGrp="1"/>
          </p:cNvSpPr>
          <p:nvPr>
            <p:ph type="body" sz="quarter" idx="3"/>
          </p:nvPr>
        </p:nvSpPr>
        <p:spPr>
          <a:xfrm>
            <a:off x="6350480" y="2242207"/>
            <a:ext cx="5546345" cy="553373"/>
          </a:xfrm>
        </p:spPr>
        <p:txBody>
          <a:bodyPr/>
          <a:lstStyle/>
          <a:p>
            <a:r>
              <a:rPr lang="en-US" dirty="0"/>
              <a:t>Example 2: Does Not Impact Participant Safety </a:t>
            </a:r>
          </a:p>
        </p:txBody>
      </p:sp>
    </p:spTree>
    <p:extLst>
      <p:ext uri="{BB962C8B-B14F-4D97-AF65-F5344CB8AC3E}">
        <p14:creationId xmlns:p14="http://schemas.microsoft.com/office/powerpoint/2010/main" val="6311584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F4A08-FDC7-4B9E-209D-D195377E0A48}"/>
              </a:ext>
            </a:extLst>
          </p:cNvPr>
          <p:cNvSpPr>
            <a:spLocks noGrp="1"/>
          </p:cNvSpPr>
          <p:nvPr>
            <p:ph type="title"/>
          </p:nvPr>
        </p:nvSpPr>
        <p:spPr/>
        <p:txBody>
          <a:bodyPr/>
          <a:lstStyle/>
          <a:p>
            <a:r>
              <a:rPr lang="en-US" dirty="0"/>
              <a:t>Step 6: Reporting Timeframes and IRB Reporting Policies</a:t>
            </a:r>
          </a:p>
        </p:txBody>
      </p:sp>
      <p:sp>
        <p:nvSpPr>
          <p:cNvPr id="4" name="Text Placeholder 3">
            <a:extLst>
              <a:ext uri="{FF2B5EF4-FFF2-40B4-BE49-F238E27FC236}">
                <a16:creationId xmlns:a16="http://schemas.microsoft.com/office/drawing/2014/main" id="{669B13E2-10FE-EDAD-7DA2-5EC4E331B28D}"/>
              </a:ext>
            </a:extLst>
          </p:cNvPr>
          <p:cNvSpPr>
            <a:spLocks noGrp="1"/>
          </p:cNvSpPr>
          <p:nvPr>
            <p:ph type="body" idx="1"/>
          </p:nvPr>
        </p:nvSpPr>
        <p:spPr/>
        <p:txBody>
          <a:bodyPr/>
          <a:lstStyle/>
          <a:p>
            <a:r>
              <a:rPr lang="en-US" dirty="0"/>
              <a:t>Example 1: Impacts Participant Safety</a:t>
            </a:r>
          </a:p>
        </p:txBody>
      </p:sp>
      <p:sp>
        <p:nvSpPr>
          <p:cNvPr id="3" name="Content Placeholder 2">
            <a:extLst>
              <a:ext uri="{FF2B5EF4-FFF2-40B4-BE49-F238E27FC236}">
                <a16:creationId xmlns:a16="http://schemas.microsoft.com/office/drawing/2014/main" id="{A861D7FD-1A0D-7CBD-00BD-50E5021DF6DC}"/>
              </a:ext>
            </a:extLst>
          </p:cNvPr>
          <p:cNvSpPr>
            <a:spLocks noGrp="1"/>
          </p:cNvSpPr>
          <p:nvPr>
            <p:ph sz="half" idx="2"/>
          </p:nvPr>
        </p:nvSpPr>
        <p:spPr/>
        <p:txBody>
          <a:bodyPr/>
          <a:lstStyle/>
          <a:p>
            <a:pPr marL="457200" marR="0">
              <a:lnSpc>
                <a:spcPct val="115000"/>
              </a:lnSpc>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Policies may vary </a:t>
            </a:r>
            <a:r>
              <a:rPr lang="en-US" sz="1800" dirty="0">
                <a:solidFill>
                  <a:srgbClr val="5A5A5A"/>
                </a:solidFill>
                <a:effectLst/>
                <a:latin typeface="Calibri" panose="020F0502020204030204" pitchFamily="34" charset="0"/>
                <a:ea typeface="Calibri" panose="020F0502020204030204" pitchFamily="34" charset="0"/>
                <a:cs typeface="Times New Roman" panose="02020603050405020304" pitchFamily="18" charset="0"/>
              </a:rPr>
              <a:t>among institutions. </a:t>
            </a:r>
            <a:r>
              <a:rPr lang="en-US" sz="1800" dirty="0">
                <a:effectLst/>
                <a:latin typeface="Calibri" panose="020F0502020204030204" pitchFamily="34" charset="0"/>
                <a:ea typeface="Calibri" panose="020F0502020204030204" pitchFamily="34" charset="0"/>
                <a:cs typeface="Times New Roman" panose="02020603050405020304" pitchFamily="18" charset="0"/>
              </a:rPr>
              <a:t>Consult your institution’s evaluation and review policy for the appropriate next steps. </a:t>
            </a:r>
          </a:p>
          <a:p>
            <a:pPr marL="0" indent="0">
              <a:buNone/>
            </a:pPr>
            <a:endParaRPr lang="en-US" dirty="0"/>
          </a:p>
        </p:txBody>
      </p:sp>
      <p:sp>
        <p:nvSpPr>
          <p:cNvPr id="6" name="Content Placeholder 5">
            <a:extLst>
              <a:ext uri="{FF2B5EF4-FFF2-40B4-BE49-F238E27FC236}">
                <a16:creationId xmlns:a16="http://schemas.microsoft.com/office/drawing/2014/main" id="{37D16479-30A2-B93E-8482-0CA88D5E6F18}"/>
              </a:ext>
            </a:extLst>
          </p:cNvPr>
          <p:cNvSpPr>
            <a:spLocks noGrp="1"/>
          </p:cNvSpPr>
          <p:nvPr>
            <p:ph sz="quarter" idx="4"/>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Policies may vary </a:t>
            </a:r>
            <a:r>
              <a:rPr lang="en-US" sz="1800" dirty="0">
                <a:solidFill>
                  <a:srgbClr val="5A5A5A"/>
                </a:solidFill>
                <a:effectLst/>
                <a:latin typeface="Calibri" panose="020F0502020204030204" pitchFamily="34" charset="0"/>
                <a:ea typeface="Calibri" panose="020F0502020204030204" pitchFamily="34" charset="0"/>
                <a:cs typeface="Times New Roman" panose="02020603050405020304" pitchFamily="18" charset="0"/>
              </a:rPr>
              <a:t>among institutions. </a:t>
            </a:r>
            <a:r>
              <a:rPr lang="en-US" sz="1800" dirty="0">
                <a:effectLst/>
                <a:latin typeface="Calibri" panose="020F0502020204030204" pitchFamily="34" charset="0"/>
                <a:ea typeface="Calibri" panose="020F0502020204030204" pitchFamily="34" charset="0"/>
                <a:cs typeface="Times New Roman" panose="02020603050405020304" pitchFamily="18" charset="0"/>
              </a:rPr>
              <a:t>Consult your institution’s evaluation and review policy for the appropriate next steps. </a:t>
            </a:r>
          </a:p>
          <a:p>
            <a:pPr marL="0" indent="0">
              <a:buNone/>
            </a:pPr>
            <a:endParaRPr lang="en-US" dirty="0"/>
          </a:p>
        </p:txBody>
      </p:sp>
      <p:sp>
        <p:nvSpPr>
          <p:cNvPr id="9" name="Text Placeholder 4">
            <a:extLst>
              <a:ext uri="{FF2B5EF4-FFF2-40B4-BE49-F238E27FC236}">
                <a16:creationId xmlns:a16="http://schemas.microsoft.com/office/drawing/2014/main" id="{7643BA7B-FE18-7E5D-F644-F1D1C726AB8B}"/>
              </a:ext>
            </a:extLst>
          </p:cNvPr>
          <p:cNvSpPr>
            <a:spLocks noGrp="1"/>
          </p:cNvSpPr>
          <p:nvPr>
            <p:ph type="body" sz="quarter" idx="3"/>
          </p:nvPr>
        </p:nvSpPr>
        <p:spPr>
          <a:xfrm>
            <a:off x="6350480" y="2242207"/>
            <a:ext cx="5546345" cy="553373"/>
          </a:xfrm>
        </p:spPr>
        <p:txBody>
          <a:bodyPr/>
          <a:lstStyle/>
          <a:p>
            <a:r>
              <a:rPr lang="en-US" dirty="0"/>
              <a:t>Example 2: Does Not Impact Participant Safety </a:t>
            </a:r>
          </a:p>
        </p:txBody>
      </p:sp>
    </p:spTree>
    <p:extLst>
      <p:ext uri="{BB962C8B-B14F-4D97-AF65-F5344CB8AC3E}">
        <p14:creationId xmlns:p14="http://schemas.microsoft.com/office/powerpoint/2010/main" val="748201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802DE-2183-F7CB-7D1F-D90B358D0F07}"/>
              </a:ext>
            </a:extLst>
          </p:cNvPr>
          <p:cNvSpPr>
            <a:spLocks noGrp="1"/>
          </p:cNvSpPr>
          <p:nvPr>
            <p:ph type="title"/>
          </p:nvPr>
        </p:nvSpPr>
        <p:spPr/>
        <p:txBody>
          <a:bodyPr/>
          <a:lstStyle/>
          <a:p>
            <a:r>
              <a:rPr lang="en-US" dirty="0"/>
              <a:t>Additional Resources</a:t>
            </a:r>
          </a:p>
        </p:txBody>
      </p:sp>
      <p:sp>
        <p:nvSpPr>
          <p:cNvPr id="3" name="Content Placeholder 2">
            <a:extLst>
              <a:ext uri="{FF2B5EF4-FFF2-40B4-BE49-F238E27FC236}">
                <a16:creationId xmlns:a16="http://schemas.microsoft.com/office/drawing/2014/main" id="{F2E36E46-4147-70DB-847A-6938E49A48A6}"/>
              </a:ext>
            </a:extLst>
          </p:cNvPr>
          <p:cNvSpPr>
            <a:spLocks noGrp="1"/>
          </p:cNvSpPr>
          <p:nvPr>
            <p:ph idx="1"/>
          </p:nvPr>
        </p:nvSpPr>
        <p:spPr>
          <a:xfrm>
            <a:off x="581190" y="1636294"/>
            <a:ext cx="11029615" cy="1912441"/>
          </a:xfrm>
        </p:spPr>
        <p:txBody>
          <a:bodyPr/>
          <a:lstStyle/>
          <a:p>
            <a:pPr marL="342900" marR="0" lvl="0" indent="-342900">
              <a:lnSpc>
                <a:spcPct val="115000"/>
              </a:lnSpc>
              <a:spcBef>
                <a:spcPts val="0"/>
              </a:spcBef>
              <a:spcAft>
                <a:spcPts val="0"/>
              </a:spcAft>
              <a:buFont typeface="+mj-lt"/>
              <a:buAutoNum type="arabicPeriod"/>
            </a:pPr>
            <a:r>
              <a:rPr lang="en-US" sz="1800" dirty="0">
                <a:effectLst/>
                <a:latin typeface="Calibri" panose="020F0502020204030204" pitchFamily="34" charset="0"/>
                <a:ea typeface="Calibri" panose="020F0502020204030204" pitchFamily="34" charset="0"/>
                <a:cs typeface="Times New Roman" panose="02020603050405020304" pitchFamily="18" charset="0"/>
              </a:rPr>
              <a:t>U.S. Department of Health &amp; Human Services Office for Human Research Protections: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Recommendation on Protocol Deviations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U.S. FDA Guidelines on Corrective and Preventative Actions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B0B2C4BA-BFB4-B775-0371-ED479502431D}"/>
              </a:ext>
            </a:extLst>
          </p:cNvPr>
          <p:cNvSpPr txBox="1">
            <a:spLocks/>
          </p:cNvSpPr>
          <p:nvPr/>
        </p:nvSpPr>
        <p:spPr>
          <a:xfrm>
            <a:off x="687069" y="5038616"/>
            <a:ext cx="11029615" cy="586875"/>
          </a:xfrm>
          <a:prstGeom prst="rect">
            <a:avLst/>
          </a:prstGeom>
        </p:spPr>
        <p:txBody>
          <a:bodyPr vert="horz" lIns="91440" tIns="45720" rIns="91440" bIns="45720" rtlCol="0" anchor="ctr">
            <a:normAutofit fontScale="92500" lnSpcReduction="20000"/>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lnSpc>
                <a:spcPct val="115000"/>
              </a:lnSpc>
              <a:spcBef>
                <a:spcPts val="0"/>
              </a:spcBef>
              <a:spcAft>
                <a:spcPts val="0"/>
              </a:spcAft>
              <a:buNone/>
            </a:pPr>
            <a:r>
              <a:rPr lang="en-US" b="1" dirty="0">
                <a:latin typeface="Calibri" panose="020F0502020204030204" pitchFamily="34" charset="0"/>
                <a:ea typeface="Calibri" panose="020F0502020204030204" pitchFamily="34" charset="0"/>
                <a:cs typeface="Times New Roman" panose="02020603050405020304" pitchFamily="18" charset="0"/>
              </a:rPr>
              <a:t>AACI thanks the 2023 Clinical Research Innovation (CRI) Education and Operation Subcommittee for authoring this guide.</a:t>
            </a:r>
          </a:p>
          <a:p>
            <a:pPr marL="0" indent="0" algn="ctr">
              <a:lnSpc>
                <a:spcPct val="115000"/>
              </a:lnSpc>
              <a:spcBef>
                <a:spcPts val="0"/>
              </a:spcBef>
              <a:spcAft>
                <a:spcPts val="0"/>
              </a:spcAft>
              <a:buNone/>
            </a:pPr>
            <a:r>
              <a:rPr lang="en-US" b="1" dirty="0">
                <a:latin typeface="Calibri" panose="020F0502020204030204" pitchFamily="34" charset="0"/>
                <a:ea typeface="Calibri" panose="020F0502020204030204" pitchFamily="34" charset="0"/>
                <a:cs typeface="Times New Roman" panose="02020603050405020304" pitchFamily="18" charset="0"/>
              </a:rPr>
              <a:t>For questions, please contact </a:t>
            </a:r>
            <a:r>
              <a:rPr lang="en-US" b="1" dirty="0">
                <a:solidFill>
                  <a:srgbClr val="5A5A5A"/>
                </a:solidFill>
                <a:latin typeface="Calibri" panose="020F0502020204030204" pitchFamily="34" charset="0"/>
                <a:ea typeface="Calibri" panose="020F0502020204030204" pitchFamily="34" charset="0"/>
                <a:cs typeface="Times New Roman" panose="02020603050405020304" pitchFamily="18" charset="0"/>
              </a:rPr>
              <a:t>AACI CRI at </a:t>
            </a:r>
            <a:r>
              <a:rPr lang="en-US" b="1" dirty="0">
                <a:latin typeface="Calibri" panose="020F0502020204030204" pitchFamily="34" charset="0"/>
                <a:ea typeface="Calibri" panose="020F0502020204030204" pitchFamily="34" charset="0"/>
                <a:cs typeface="Times New Roman" panose="02020603050405020304" pitchFamily="18" charset="0"/>
              </a:rPr>
              <a:t>cri@aaci-cancer.org</a:t>
            </a:r>
          </a:p>
        </p:txBody>
      </p:sp>
      <p:pic>
        <p:nvPicPr>
          <p:cNvPr id="12" name="Picture 11" descr="A blue and green letters on a black background&#10;&#10;Description automatically generated">
            <a:extLst>
              <a:ext uri="{FF2B5EF4-FFF2-40B4-BE49-F238E27FC236}">
                <a16:creationId xmlns:a16="http://schemas.microsoft.com/office/drawing/2014/main" id="{0F827F82-5AFE-8C05-82A0-DAF86BD2046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70932" y="5950182"/>
            <a:ext cx="3250136" cy="538078"/>
          </a:xfrm>
          <a:prstGeom prst="rect">
            <a:avLst/>
          </a:prstGeom>
        </p:spPr>
      </p:pic>
    </p:spTree>
    <p:extLst>
      <p:ext uri="{BB962C8B-B14F-4D97-AF65-F5344CB8AC3E}">
        <p14:creationId xmlns:p14="http://schemas.microsoft.com/office/powerpoint/2010/main" val="1663675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26" name="Rectangle 25">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CA6C9E-721A-B46E-85E4-7173BA3D1978}"/>
              </a:ext>
            </a:extLst>
          </p:cNvPr>
          <p:cNvSpPr>
            <a:spLocks noGrp="1"/>
          </p:cNvSpPr>
          <p:nvPr>
            <p:ph type="title"/>
          </p:nvPr>
        </p:nvSpPr>
        <p:spPr>
          <a:xfrm>
            <a:off x="643468" y="1033389"/>
            <a:ext cx="4826256" cy="4825409"/>
          </a:xfrm>
        </p:spPr>
        <p:txBody>
          <a:bodyPr anchor="ctr">
            <a:normAutofit/>
          </a:bodyPr>
          <a:lstStyle/>
          <a:p>
            <a:pPr>
              <a:lnSpc>
                <a:spcPct val="90000"/>
              </a:lnSpc>
            </a:pPr>
            <a:r>
              <a:rPr lang="en-US" sz="5400" dirty="0">
                <a:solidFill>
                  <a:srgbClr val="FFFFFF"/>
                </a:solidFill>
              </a:rPr>
              <a:t>Identify, Document, Track, Report: </a:t>
            </a:r>
            <a:br>
              <a:rPr lang="en-US" sz="5400" dirty="0">
                <a:solidFill>
                  <a:srgbClr val="FFFFFF"/>
                </a:solidFill>
              </a:rPr>
            </a:br>
            <a:r>
              <a:rPr lang="en-US" sz="5400" dirty="0">
                <a:solidFill>
                  <a:srgbClr val="FFFFFF"/>
                </a:solidFill>
              </a:rPr>
              <a:t>A Step-by-Step Guide</a:t>
            </a:r>
          </a:p>
        </p:txBody>
      </p:sp>
      <p:sp>
        <p:nvSpPr>
          <p:cNvPr id="28" name="Rectangle 27">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E8C6C070-62B3-86E1-4C11-2F501543D877}"/>
              </a:ext>
            </a:extLst>
          </p:cNvPr>
          <p:cNvSpPr>
            <a:spLocks noGrp="1"/>
          </p:cNvSpPr>
          <p:nvPr>
            <p:ph idx="1"/>
          </p:nvPr>
        </p:nvSpPr>
        <p:spPr>
          <a:xfrm>
            <a:off x="6755769" y="1033390"/>
            <a:ext cx="4855037" cy="4825409"/>
          </a:xfrm>
          <a:ln w="57150">
            <a:noFill/>
          </a:ln>
        </p:spPr>
        <p:txBody>
          <a:bodyPr anchor="ctr">
            <a:normAutofit/>
          </a:bodyPr>
          <a:lstStyle/>
          <a:p>
            <a:pPr marL="0" indent="0">
              <a:buNone/>
            </a:pPr>
            <a:r>
              <a:rPr lang="en-US" sz="20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The AACI Clinical Research Innovation Protocol Deviations Working Group drafted the following recommendations addressing protocol deviations within cancer clinical trials. </a:t>
            </a:r>
            <a:br>
              <a:rPr lang="en-US" sz="20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br>
            <a:br>
              <a:rPr lang="en-US" sz="20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br>
            <a:r>
              <a:rPr lang="en-US" sz="20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Two examples (one that impacts participant safety and one that does not) are provided to demonstrate the steps throughout this guide.</a:t>
            </a:r>
            <a:endParaRPr lang="en-US" sz="20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67928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D70130DC-F780-43D2-B26A-92EACD789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93FAAC-92B8-515B-C23D-EDB55175F382}"/>
              </a:ext>
            </a:extLst>
          </p:cNvPr>
          <p:cNvSpPr>
            <a:spLocks noGrp="1"/>
          </p:cNvSpPr>
          <p:nvPr>
            <p:ph type="title"/>
          </p:nvPr>
        </p:nvSpPr>
        <p:spPr>
          <a:xfrm>
            <a:off x="581192" y="641653"/>
            <a:ext cx="11029616" cy="1095560"/>
          </a:xfrm>
        </p:spPr>
        <p:txBody>
          <a:bodyPr anchor="t">
            <a:normAutofit/>
          </a:bodyPr>
          <a:lstStyle/>
          <a:p>
            <a:r>
              <a:rPr lang="en-US" sz="3200" dirty="0">
                <a:solidFill>
                  <a:schemeClr val="accent2"/>
                </a:solidFill>
              </a:rPr>
              <a:t>What is a Protocol Deviation? </a:t>
            </a:r>
          </a:p>
        </p:txBody>
      </p:sp>
      <p:sp>
        <p:nvSpPr>
          <p:cNvPr id="19" name="Rectangle 18">
            <a:extLst>
              <a:ext uri="{FF2B5EF4-FFF2-40B4-BE49-F238E27FC236}">
                <a16:creationId xmlns:a16="http://schemas.microsoft.com/office/drawing/2014/main" id="{17676E0E-5B44-4166-8EDD-CFDBAC622C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A72B3B47-68F6-B9AF-6D99-266CA775490D}"/>
              </a:ext>
            </a:extLst>
          </p:cNvPr>
          <p:cNvSpPr>
            <a:spLocks noGrp="1"/>
          </p:cNvSpPr>
          <p:nvPr>
            <p:ph idx="1"/>
          </p:nvPr>
        </p:nvSpPr>
        <p:spPr>
          <a:xfrm>
            <a:off x="581192" y="1879600"/>
            <a:ext cx="11029615" cy="3979200"/>
          </a:xfrm>
        </p:spPr>
        <p:txBody>
          <a:bodyPr>
            <a:normAutofit lnSpcReduction="10000"/>
          </a:bodyPr>
          <a:lstStyle/>
          <a:p>
            <a:pPr marL="0" marR="0">
              <a:lnSpc>
                <a:spcPct val="90000"/>
              </a:lnSpc>
              <a:spcBef>
                <a:spcPts val="0"/>
              </a:spcBef>
              <a:spcAft>
                <a:spcPts val="1000"/>
              </a:spcAft>
            </a:pPr>
            <a:r>
              <a:rPr lang="en-US" sz="2400"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A</a:t>
            </a:r>
            <a:r>
              <a:rPr lang="en-US" sz="2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s defined by the FDA in “Compliance Program Guidance Manual, Program 7348.811, Chapter 48 – Bioresearch Monitoring, Clinical Investigators and Sponsor-Investigators, December 8, 2008”:</a:t>
            </a:r>
          </a:p>
          <a:p>
            <a:pPr marL="457200" marR="0">
              <a:lnSpc>
                <a:spcPct val="90000"/>
              </a:lnSpc>
              <a:spcBef>
                <a:spcPts val="0"/>
              </a:spcBef>
              <a:spcAft>
                <a:spcPts val="1000"/>
              </a:spcAft>
            </a:pPr>
            <a:r>
              <a:rPr lang="en-US" sz="2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 protocol deviation/violation is generally an unplanned excursion from the protocol that is not implemented or intended as a systematic change. </a:t>
            </a:r>
          </a:p>
          <a:p>
            <a:pPr marL="457200" marR="0">
              <a:lnSpc>
                <a:spcPct val="90000"/>
              </a:lnSpc>
              <a:spcBef>
                <a:spcPts val="0"/>
              </a:spcBef>
              <a:spcAft>
                <a:spcPts val="1000"/>
              </a:spcAft>
            </a:pPr>
            <a:r>
              <a:rPr lang="en-US" sz="2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A protocol deviation could be a limited prospective exception to the protocol (e.g., agreement between sponsor and investigator to enroll a single subject who does not meet all inclusion/exclusion criteria).</a:t>
            </a:r>
          </a:p>
          <a:p>
            <a:pPr marL="457200">
              <a:lnSpc>
                <a:spcPct val="90000"/>
              </a:lnSpc>
              <a:spcBef>
                <a:spcPts val="0"/>
              </a:spcBef>
              <a:spcAft>
                <a:spcPts val="1000"/>
              </a:spcAft>
            </a:pPr>
            <a:r>
              <a:rPr lang="en-US" sz="2400" dirty="0">
                <a:solidFill>
                  <a:schemeClr val="accent2">
                    <a:lumMod val="50000"/>
                  </a:schemeClr>
                </a:solidFill>
                <a:effectLst/>
                <a:latin typeface="Calibri" panose="020F0502020204030204" pitchFamily="34" charset="0"/>
                <a:ea typeface="Calibri" panose="020F0502020204030204" pitchFamily="34" charset="0"/>
                <a:cs typeface="Times New Roman" panose="02020603050405020304" pitchFamily="18" charset="0"/>
              </a:rPr>
              <a:t>Deviations are expected to occur and vary in the level of impact to research participant safety and overall data integrity. The evaluation, documentation, and prevention plan when a deviation occurs is critical. </a:t>
            </a:r>
          </a:p>
        </p:txBody>
      </p:sp>
    </p:spTree>
    <p:extLst>
      <p:ext uri="{BB962C8B-B14F-4D97-AF65-F5344CB8AC3E}">
        <p14:creationId xmlns:p14="http://schemas.microsoft.com/office/powerpoint/2010/main" val="42762149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17FEF6-8A27-58F1-19D2-48DEE6C744B7}"/>
              </a:ext>
            </a:extLst>
          </p:cNvPr>
          <p:cNvSpPr>
            <a:spLocks noGrp="1"/>
          </p:cNvSpPr>
          <p:nvPr>
            <p:ph type="title"/>
          </p:nvPr>
        </p:nvSpPr>
        <p:spPr>
          <a:xfrm>
            <a:off x="959157" y="1113764"/>
            <a:ext cx="3269749" cy="4624327"/>
          </a:xfrm>
        </p:spPr>
        <p:txBody>
          <a:bodyPr anchor="ctr">
            <a:normAutofit/>
          </a:bodyPr>
          <a:lstStyle/>
          <a:p>
            <a:r>
              <a:rPr lang="en-US" sz="3200" dirty="0">
                <a:solidFill>
                  <a:srgbClr val="FFFFFF"/>
                </a:solidFill>
              </a:rPr>
              <a:t>Example 1: Impacts participant safety</a:t>
            </a:r>
          </a:p>
        </p:txBody>
      </p:sp>
      <p:sp>
        <p:nvSpPr>
          <p:cNvPr id="3" name="Content Placeholder 2">
            <a:extLst>
              <a:ext uri="{FF2B5EF4-FFF2-40B4-BE49-F238E27FC236}">
                <a16:creationId xmlns:a16="http://schemas.microsoft.com/office/drawing/2014/main" id="{610C4686-EB85-33A8-799A-917D101D02EE}"/>
              </a:ext>
            </a:extLst>
          </p:cNvPr>
          <p:cNvSpPr>
            <a:spLocks noGrp="1"/>
          </p:cNvSpPr>
          <p:nvPr>
            <p:ph idx="1"/>
          </p:nvPr>
        </p:nvSpPr>
        <p:spPr>
          <a:xfrm>
            <a:off x="5155905" y="1113764"/>
            <a:ext cx="6108179" cy="4834649"/>
          </a:xfrm>
        </p:spPr>
        <p:txBody>
          <a:bodyPr anchor="ctr">
            <a:normAutofit fontScale="92500" lnSpcReduction="10000"/>
          </a:bodyPr>
          <a:lstStyle/>
          <a:p>
            <a:pPr marL="0" indent="0">
              <a:lnSpc>
                <a:spcPct val="90000"/>
              </a:lnSpc>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Participant 6075 came in for their C2D1 visit on a study with an oral medication. The protocol schedule required an EKG to be completed at the visit. The protocol states that study medication should be held in the event that the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QTcF</a:t>
            </a:r>
            <a:r>
              <a:rPr lang="en-US" sz="2000" dirty="0">
                <a:effectLst/>
                <a:latin typeface="Calibri" panose="020F0502020204030204" pitchFamily="34" charset="0"/>
                <a:ea typeface="Calibri" panose="020F0502020204030204" pitchFamily="34" charset="0"/>
                <a:cs typeface="Times New Roman" panose="02020603050405020304" pitchFamily="18" charset="0"/>
              </a:rPr>
              <a:t> is </a:t>
            </a:r>
            <a:r>
              <a:rPr lang="en-US" sz="2000" u="sng" dirty="0">
                <a:effectLst/>
                <a:latin typeface="Calibri" panose="020F0502020204030204" pitchFamily="34" charset="0"/>
                <a:ea typeface="Calibri" panose="020F0502020204030204" pitchFamily="34" charset="0"/>
                <a:cs typeface="Times New Roman" panose="02020603050405020304" pitchFamily="18" charset="0"/>
              </a:rPr>
              <a:t>&gt;</a:t>
            </a:r>
            <a:r>
              <a:rPr lang="en-US" sz="2000" dirty="0">
                <a:effectLst/>
                <a:latin typeface="Calibri" panose="020F0502020204030204" pitchFamily="34" charset="0"/>
                <a:ea typeface="Calibri" panose="020F0502020204030204" pitchFamily="34" charset="0"/>
                <a:cs typeface="Times New Roman" panose="02020603050405020304" pitchFamily="18" charset="0"/>
              </a:rPr>
              <a:t>450. The research coordinator/nurse made all of the necessary arrangements for the EKG. </a:t>
            </a:r>
          </a:p>
          <a:p>
            <a:pPr marL="0" indent="0">
              <a:lnSpc>
                <a:spcPct val="90000"/>
              </a:lnSpc>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participant was anxious to get to their next appointment and asked if the study medication prescription could be prepared while they were waiting for the EKG. The research coordinator/nurse initiated the pharmacy dispensing process. The research coordinator/nurse was called away before the EKG was read by the investigator. </a:t>
            </a:r>
          </a:p>
          <a:p>
            <a:pPr marL="0" indent="0">
              <a:lnSpc>
                <a:spcPct val="90000"/>
              </a:lnSpc>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participant assumed because the EKG procedure had been completed, they could go pick up the medication at the pharmacy. The participant picked up their medication and took their daily dose the following morning. The investigator reviewed the EKG the following day and the </a:t>
            </a:r>
            <a:r>
              <a:rPr lang="en-US" sz="2000" dirty="0" err="1">
                <a:effectLst/>
                <a:latin typeface="Calibri" panose="020F0502020204030204" pitchFamily="34" charset="0"/>
                <a:ea typeface="Calibri" panose="020F0502020204030204" pitchFamily="34" charset="0"/>
                <a:cs typeface="Times New Roman" panose="02020603050405020304" pitchFamily="18" charset="0"/>
              </a:rPr>
              <a:t>QTcF</a:t>
            </a:r>
            <a:r>
              <a:rPr lang="en-US" sz="2000" dirty="0">
                <a:effectLst/>
                <a:latin typeface="Calibri" panose="020F0502020204030204" pitchFamily="34" charset="0"/>
                <a:ea typeface="Calibri" panose="020F0502020204030204" pitchFamily="34" charset="0"/>
                <a:cs typeface="Times New Roman" panose="02020603050405020304" pitchFamily="18" charset="0"/>
              </a:rPr>
              <a:t> was noted to be 482.</a:t>
            </a:r>
          </a:p>
          <a:p>
            <a:pPr marL="0" indent="0">
              <a:lnSpc>
                <a:spcPct val="90000"/>
              </a:lnSpc>
              <a:buNone/>
            </a:pPr>
            <a:endParaRPr lang="en-US" dirty="0"/>
          </a:p>
        </p:txBody>
      </p:sp>
    </p:spTree>
    <p:extLst>
      <p:ext uri="{BB962C8B-B14F-4D97-AF65-F5344CB8AC3E}">
        <p14:creationId xmlns:p14="http://schemas.microsoft.com/office/powerpoint/2010/main" val="2923370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B373F125-DEF3-41D6-9918-AB21A2ACC3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1E9F226-EB6E-48C9-ADDA-636DE4BF4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581" y="485678"/>
            <a:ext cx="4174743" cy="58887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17FEF6-8A27-58F1-19D2-48DEE6C744B7}"/>
              </a:ext>
            </a:extLst>
          </p:cNvPr>
          <p:cNvSpPr>
            <a:spLocks noGrp="1"/>
          </p:cNvSpPr>
          <p:nvPr>
            <p:ph type="title"/>
          </p:nvPr>
        </p:nvSpPr>
        <p:spPr>
          <a:xfrm>
            <a:off x="959157" y="1113764"/>
            <a:ext cx="3269749" cy="4624327"/>
          </a:xfrm>
        </p:spPr>
        <p:txBody>
          <a:bodyPr anchor="ctr">
            <a:normAutofit/>
          </a:bodyPr>
          <a:lstStyle/>
          <a:p>
            <a:r>
              <a:rPr lang="en-US" sz="3200" dirty="0">
                <a:solidFill>
                  <a:srgbClr val="FFFFFF"/>
                </a:solidFill>
              </a:rPr>
              <a:t>Example 2: Does not Impact participant safety</a:t>
            </a:r>
          </a:p>
        </p:txBody>
      </p:sp>
      <p:sp>
        <p:nvSpPr>
          <p:cNvPr id="3" name="Content Placeholder 2">
            <a:extLst>
              <a:ext uri="{FF2B5EF4-FFF2-40B4-BE49-F238E27FC236}">
                <a16:creationId xmlns:a16="http://schemas.microsoft.com/office/drawing/2014/main" id="{610C4686-EB85-33A8-799A-917D101D02EE}"/>
              </a:ext>
            </a:extLst>
          </p:cNvPr>
          <p:cNvSpPr>
            <a:spLocks noGrp="1"/>
          </p:cNvSpPr>
          <p:nvPr>
            <p:ph idx="1"/>
          </p:nvPr>
        </p:nvSpPr>
        <p:spPr>
          <a:xfrm>
            <a:off x="5155905" y="1113764"/>
            <a:ext cx="6108179" cy="4624327"/>
          </a:xfrm>
        </p:spPr>
        <p:txBody>
          <a:bodyPr anchor="ctr">
            <a:normAutofit/>
          </a:bodyPr>
          <a:lstStyle/>
          <a:p>
            <a:pPr marL="0" indent="0">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Participant 7540-004 dosed at 0830 hours and all subsequent required day 1 pharmacokinetic (PK) samples were collected per protocol. The protocol stated that a 72-hour (+/- 2 hours) PK sample </a:t>
            </a:r>
            <a:r>
              <a:rPr lang="en-US" sz="2000" u="sng" dirty="0">
                <a:effectLst/>
                <a:latin typeface="Calibri" panose="020F0502020204030204" pitchFamily="34" charset="0"/>
                <a:ea typeface="Calibri" panose="020F0502020204030204" pitchFamily="34" charset="0"/>
                <a:cs typeface="Times New Roman" panose="02020603050405020304" pitchFamily="18" charset="0"/>
              </a:rPr>
              <a:t>must</a:t>
            </a:r>
            <a:r>
              <a:rPr lang="en-US" sz="2000" dirty="0">
                <a:effectLst/>
                <a:latin typeface="Calibri" panose="020F0502020204030204" pitchFamily="34" charset="0"/>
                <a:ea typeface="Calibri" panose="020F0502020204030204" pitchFamily="34" charset="0"/>
                <a:cs typeface="Times New Roman" panose="02020603050405020304" pitchFamily="18" charset="0"/>
              </a:rPr>
              <a:t> be obtained. The participant lived approximately 3 hours away from the cancer center and was caught in a snowstorm on their drive. </a:t>
            </a:r>
          </a:p>
          <a:p>
            <a:pPr marL="0" indent="0">
              <a:buNone/>
            </a:pPr>
            <a:r>
              <a:rPr lang="en-US" sz="2000" dirty="0">
                <a:effectLst/>
                <a:latin typeface="Calibri" panose="020F0502020204030204" pitchFamily="34" charset="0"/>
                <a:ea typeface="Calibri" panose="020F0502020204030204" pitchFamily="34" charset="0"/>
                <a:cs typeface="Times New Roman" panose="02020603050405020304" pitchFamily="18" charset="0"/>
              </a:rPr>
              <a:t>The participant arrived at 1035 hours and the sample was unable to be obtained until 1042 hours making it 12 minutes out of the protocol-required window. </a:t>
            </a:r>
          </a:p>
          <a:p>
            <a:pPr marL="0" indent="0">
              <a:lnSpc>
                <a:spcPct val="90000"/>
              </a:lnSpc>
              <a:buNone/>
            </a:pPr>
            <a:endParaRPr lang="en-US" dirty="0"/>
          </a:p>
        </p:txBody>
      </p:sp>
    </p:spTree>
    <p:extLst>
      <p:ext uri="{BB962C8B-B14F-4D97-AF65-F5344CB8AC3E}">
        <p14:creationId xmlns:p14="http://schemas.microsoft.com/office/powerpoint/2010/main" val="1368667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D70130DC-F780-43D2-B26A-92EACD789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CA6C9E-721A-B46E-85E4-7173BA3D1978}"/>
              </a:ext>
            </a:extLst>
          </p:cNvPr>
          <p:cNvSpPr>
            <a:spLocks noGrp="1"/>
          </p:cNvSpPr>
          <p:nvPr>
            <p:ph type="title"/>
          </p:nvPr>
        </p:nvSpPr>
        <p:spPr>
          <a:xfrm>
            <a:off x="581192" y="641653"/>
            <a:ext cx="11029616" cy="1095560"/>
          </a:xfrm>
        </p:spPr>
        <p:txBody>
          <a:bodyPr anchor="t">
            <a:normAutofit/>
          </a:bodyPr>
          <a:lstStyle/>
          <a:p>
            <a:r>
              <a:rPr lang="en-US">
                <a:solidFill>
                  <a:schemeClr val="accent2"/>
                </a:solidFill>
              </a:rPr>
              <a:t>Identify, Document, Track, Report: A Step-by-Step Guide</a:t>
            </a:r>
          </a:p>
        </p:txBody>
      </p:sp>
      <p:sp>
        <p:nvSpPr>
          <p:cNvPr id="19" name="Rectangle 18">
            <a:extLst>
              <a:ext uri="{FF2B5EF4-FFF2-40B4-BE49-F238E27FC236}">
                <a16:creationId xmlns:a16="http://schemas.microsoft.com/office/drawing/2014/main" id="{17676E0E-5B44-4166-8EDD-CFDBAC622C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E8C6C070-62B3-86E1-4C11-2F501543D877}"/>
              </a:ext>
            </a:extLst>
          </p:cNvPr>
          <p:cNvSpPr>
            <a:spLocks noGrp="1"/>
          </p:cNvSpPr>
          <p:nvPr>
            <p:ph idx="1"/>
          </p:nvPr>
        </p:nvSpPr>
        <p:spPr>
          <a:xfrm>
            <a:off x="581193" y="1578543"/>
            <a:ext cx="11029615" cy="4937760"/>
          </a:xfrm>
        </p:spPr>
        <p:txBody>
          <a:bodyPr>
            <a:noAutofit/>
          </a:bodyPr>
          <a:lstStyle/>
          <a:p>
            <a:pPr marL="0" indent="0">
              <a:lnSpc>
                <a:spcPct val="90000"/>
              </a:lnSpc>
              <a:buNone/>
            </a:pPr>
            <a:r>
              <a:rPr lang="en-US" sz="1600" b="1"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1. Confirm the Presence of a Deviation by Referring to the Protocol and Take Any Immediate Corrective Action</a:t>
            </a:r>
          </a:p>
          <a:p>
            <a:pPr marL="0" indent="0">
              <a:lnSpc>
                <a:spcPct val="90000"/>
              </a:lnSpc>
              <a:buNone/>
            </a:pPr>
            <a:r>
              <a:rPr lang="en-US" sz="1600" b="1" dirty="0">
                <a:solidFill>
                  <a:srgbClr val="257171"/>
                </a:solidFill>
                <a:latin typeface="Calibri" panose="020F0502020204030204" pitchFamily="34" charset="0"/>
                <a:cs typeface="Times New Roman" panose="02020603050405020304" pitchFamily="18" charset="0"/>
              </a:rPr>
              <a:t>2. </a:t>
            </a:r>
            <a:r>
              <a:rPr lang="en-US" sz="1600" b="1"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Evaluate and Review the Deviation</a:t>
            </a:r>
          </a:p>
          <a:p>
            <a:pPr marL="0" indent="0">
              <a:lnSpc>
                <a:spcPct val="90000"/>
              </a:lnSpc>
              <a:buNone/>
            </a:pPr>
            <a:r>
              <a:rPr lang="en-US" sz="1600"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Policies may vary among institutions. Consult your institution’s evaluation and review policy for the appropriate next steps.</a:t>
            </a:r>
          </a:p>
          <a:p>
            <a:pPr marL="0" indent="0">
              <a:lnSpc>
                <a:spcPct val="90000"/>
              </a:lnSpc>
              <a:buNone/>
            </a:pPr>
            <a:r>
              <a:rPr lang="en-US" sz="1600" b="1" dirty="0">
                <a:solidFill>
                  <a:srgbClr val="257171"/>
                </a:solidFill>
                <a:latin typeface="Calibri" panose="020F0502020204030204" pitchFamily="34" charset="0"/>
                <a:ea typeface="Calibri" panose="020F0502020204030204" pitchFamily="34" charset="0"/>
                <a:cs typeface="Times New Roman" panose="02020603050405020304" pitchFamily="18" charset="0"/>
              </a:rPr>
              <a:t>3. </a:t>
            </a:r>
            <a:r>
              <a:rPr lang="en-US" sz="1600" b="1"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Conduct a Root Cause Analysis</a:t>
            </a:r>
            <a:r>
              <a:rPr lang="en-US" sz="1600"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solidFill>
                <a:srgbClr val="25717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buNone/>
            </a:pPr>
            <a:r>
              <a:rPr lang="en-US" sz="1600"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When conducting a root cause analysis, consider the “5 whys,” think about it from different perspectives, and consider if it was a process, training, or communication issue. It isn’t about assigning blame, but about documentation, prevention, transparency, accountability, and ownership. Issues should be addressed with a culture of “team failure, team solution.” </a:t>
            </a:r>
          </a:p>
          <a:p>
            <a:pPr marL="0" indent="0">
              <a:lnSpc>
                <a:spcPct val="90000"/>
              </a:lnSpc>
              <a:buNone/>
            </a:pPr>
            <a:r>
              <a:rPr lang="en-US" sz="1600" b="1" dirty="0">
                <a:solidFill>
                  <a:srgbClr val="257171"/>
                </a:solidFill>
                <a:latin typeface="Calibri" panose="020F0502020204030204" pitchFamily="34" charset="0"/>
                <a:ea typeface="Calibri" panose="020F0502020204030204" pitchFamily="34" charset="0"/>
                <a:cs typeface="Times New Roman" panose="02020603050405020304" pitchFamily="18" charset="0"/>
              </a:rPr>
              <a:t>4. </a:t>
            </a:r>
            <a:r>
              <a:rPr lang="en-US" sz="1600" b="1"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Develop Corrective and Preventative Actions (CAPA)</a:t>
            </a:r>
            <a:endParaRPr lang="en-US" sz="1600" b="1" dirty="0">
              <a:solidFill>
                <a:srgbClr val="25717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90000"/>
              </a:lnSpc>
              <a:buNone/>
            </a:pPr>
            <a:r>
              <a:rPr lang="en-US" sz="1600"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Using the root cause as your guide, work with parties involved in the process to identify what could be done to prevent this deviation from occurring again. </a:t>
            </a:r>
          </a:p>
          <a:p>
            <a:pPr marL="0" indent="0">
              <a:lnSpc>
                <a:spcPct val="90000"/>
              </a:lnSpc>
              <a:buNone/>
            </a:pPr>
            <a:r>
              <a:rPr lang="en-US" sz="1600" b="1"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5. Report to Sponsor as Required </a:t>
            </a:r>
          </a:p>
          <a:p>
            <a:pPr marL="0" indent="0">
              <a:lnSpc>
                <a:spcPct val="90000"/>
              </a:lnSpc>
              <a:buNone/>
            </a:pPr>
            <a:r>
              <a:rPr lang="en-US" sz="1600"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This process may differ </a:t>
            </a:r>
            <a:r>
              <a:rPr lang="en-US" sz="1600" dirty="0">
                <a:solidFill>
                  <a:srgbClr val="257171"/>
                </a:solidFill>
                <a:latin typeface="Calibri" panose="020F0502020204030204" pitchFamily="34" charset="0"/>
                <a:ea typeface="Calibri" panose="020F0502020204030204" pitchFamily="34" charset="0"/>
                <a:cs typeface="Times New Roman" panose="02020603050405020304" pitchFamily="18" charset="0"/>
              </a:rPr>
              <a:t>among </a:t>
            </a:r>
            <a:r>
              <a:rPr lang="en-US" sz="1600"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institutions and/or based on the study. Review the protocol to determine how to report a deviation to the sponsor, and what information should be included. </a:t>
            </a:r>
          </a:p>
          <a:p>
            <a:pPr marL="0" indent="0">
              <a:lnSpc>
                <a:spcPct val="90000"/>
              </a:lnSpc>
              <a:buNone/>
            </a:pPr>
            <a:r>
              <a:rPr lang="en-US" sz="1600" b="1"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6. Reporting Timeframes and IRB Reporting Policies </a:t>
            </a:r>
          </a:p>
          <a:p>
            <a:pPr marL="0" indent="0">
              <a:lnSpc>
                <a:spcPct val="90000"/>
              </a:lnSpc>
              <a:buNone/>
            </a:pPr>
            <a:r>
              <a:rPr lang="en-US" sz="1600" dirty="0">
                <a:solidFill>
                  <a:srgbClr val="257171"/>
                </a:solidFill>
                <a:effectLst/>
                <a:latin typeface="Calibri" panose="020F0502020204030204" pitchFamily="34" charset="0"/>
                <a:ea typeface="Calibri" panose="020F0502020204030204" pitchFamily="34" charset="0"/>
                <a:cs typeface="Times New Roman" panose="02020603050405020304" pitchFamily="18" charset="0"/>
              </a:rPr>
              <a:t>Policies may vary. Consult your institution’s evaluation and review policy for the appropriate next steps. </a:t>
            </a:r>
          </a:p>
        </p:txBody>
      </p:sp>
    </p:spTree>
    <p:extLst>
      <p:ext uri="{BB962C8B-B14F-4D97-AF65-F5344CB8AC3E}">
        <p14:creationId xmlns:p14="http://schemas.microsoft.com/office/powerpoint/2010/main" val="2124319487"/>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4CFD5-9C09-EB7A-BDA5-255334B9AF8F}"/>
              </a:ext>
            </a:extLst>
          </p:cNvPr>
          <p:cNvSpPr>
            <a:spLocks noGrp="1"/>
          </p:cNvSpPr>
          <p:nvPr>
            <p:ph type="title"/>
          </p:nvPr>
        </p:nvSpPr>
        <p:spPr/>
        <p:txBody>
          <a:bodyPr/>
          <a:lstStyle/>
          <a:p>
            <a:r>
              <a:rPr lang="en-US" b="1" dirty="0"/>
              <a:t>Step 1: </a:t>
            </a:r>
            <a:r>
              <a:rPr lang="en-US" dirty="0"/>
              <a:t>Confirm Presence of a Deviation by Referring to the Protocol </a:t>
            </a:r>
          </a:p>
        </p:txBody>
      </p:sp>
      <p:sp>
        <p:nvSpPr>
          <p:cNvPr id="4" name="Text Placeholder 3">
            <a:extLst>
              <a:ext uri="{FF2B5EF4-FFF2-40B4-BE49-F238E27FC236}">
                <a16:creationId xmlns:a16="http://schemas.microsoft.com/office/drawing/2014/main" id="{59AE4C14-82AB-F051-B842-902782A51B16}"/>
              </a:ext>
            </a:extLst>
          </p:cNvPr>
          <p:cNvSpPr>
            <a:spLocks noGrp="1"/>
          </p:cNvSpPr>
          <p:nvPr>
            <p:ph type="body" idx="1"/>
          </p:nvPr>
        </p:nvSpPr>
        <p:spPr/>
        <p:txBody>
          <a:bodyPr/>
          <a:lstStyle/>
          <a:p>
            <a:r>
              <a:rPr lang="en-US" dirty="0"/>
              <a:t>Example 1: Impacts Participant Safety</a:t>
            </a:r>
          </a:p>
        </p:txBody>
      </p:sp>
      <p:sp>
        <p:nvSpPr>
          <p:cNvPr id="3" name="Content Placeholder 2">
            <a:extLst>
              <a:ext uri="{FF2B5EF4-FFF2-40B4-BE49-F238E27FC236}">
                <a16:creationId xmlns:a16="http://schemas.microsoft.com/office/drawing/2014/main" id="{7C7EC481-C411-34B7-897B-4BA35F1BB4DF}"/>
              </a:ext>
            </a:extLst>
          </p:cNvPr>
          <p:cNvSpPr>
            <a:spLocks noGrp="1"/>
          </p:cNvSpPr>
          <p:nvPr>
            <p:ph sz="half" idx="2"/>
          </p:nvPr>
        </p:nvSpPr>
        <p:spPr>
          <a:xfrm>
            <a:off x="581194" y="2926052"/>
            <a:ext cx="5393100" cy="3617623"/>
          </a:xfrm>
        </p:spPr>
        <p:txBody>
          <a:bodyPr>
            <a:normAutofit fontScale="77500" lnSpcReduction="20000"/>
          </a:bodyPr>
          <a:lstStyle/>
          <a:p>
            <a:pPr marL="457200" marR="0">
              <a:lnSpc>
                <a:spcPct val="115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In the dose modification section of the protocol, it states the dose should be held for a </a:t>
            </a:r>
            <a:r>
              <a:rPr lang="en-US" sz="1900" dirty="0" err="1">
                <a:effectLst/>
                <a:latin typeface="Calibri" panose="020F0502020204030204" pitchFamily="34" charset="0"/>
                <a:ea typeface="Calibri" panose="020F0502020204030204" pitchFamily="34" charset="0"/>
                <a:cs typeface="Times New Roman" panose="02020603050405020304" pitchFamily="18" charset="0"/>
              </a:rPr>
              <a:t>QTcF</a:t>
            </a:r>
            <a:r>
              <a:rPr lang="en-US" sz="1900" dirty="0">
                <a:effectLst/>
                <a:latin typeface="Calibri" panose="020F0502020204030204" pitchFamily="34" charset="0"/>
                <a:ea typeface="Calibri" panose="020F0502020204030204" pitchFamily="34" charset="0"/>
                <a:cs typeface="Times New Roman" panose="02020603050405020304" pitchFamily="18" charset="0"/>
              </a:rPr>
              <a:t> </a:t>
            </a:r>
            <a:r>
              <a:rPr lang="en-US" sz="1900" u="sng" dirty="0">
                <a:effectLst/>
                <a:latin typeface="Calibri" panose="020F0502020204030204" pitchFamily="34" charset="0"/>
                <a:ea typeface="Calibri" panose="020F0502020204030204" pitchFamily="34" charset="0"/>
                <a:cs typeface="Times New Roman" panose="02020603050405020304" pitchFamily="18" charset="0"/>
              </a:rPr>
              <a:t>&gt;</a:t>
            </a:r>
            <a:r>
              <a:rPr lang="en-US" sz="1900" dirty="0">
                <a:effectLst/>
                <a:latin typeface="Calibri" panose="020F0502020204030204" pitchFamily="34" charset="0"/>
                <a:ea typeface="Calibri" panose="020F0502020204030204" pitchFamily="34" charset="0"/>
                <a:cs typeface="Times New Roman" panose="02020603050405020304" pitchFamily="18" charset="0"/>
              </a:rPr>
              <a:t> 450. EKG should be repeated daily until the </a:t>
            </a:r>
            <a:r>
              <a:rPr lang="en-US" sz="1900" dirty="0" err="1">
                <a:effectLst/>
                <a:latin typeface="Calibri" panose="020F0502020204030204" pitchFamily="34" charset="0"/>
                <a:ea typeface="Calibri" panose="020F0502020204030204" pitchFamily="34" charset="0"/>
                <a:cs typeface="Times New Roman" panose="02020603050405020304" pitchFamily="18" charset="0"/>
              </a:rPr>
              <a:t>QTcF</a:t>
            </a:r>
            <a:r>
              <a:rPr lang="en-US" sz="1900" dirty="0">
                <a:effectLst/>
                <a:latin typeface="Calibri" panose="020F0502020204030204" pitchFamily="34" charset="0"/>
                <a:ea typeface="Calibri" panose="020F0502020204030204" pitchFamily="34" charset="0"/>
                <a:cs typeface="Times New Roman" panose="02020603050405020304" pitchFamily="18" charset="0"/>
              </a:rPr>
              <a:t> gets below 450, and then daily dosing may resume. The participant’s </a:t>
            </a:r>
            <a:r>
              <a:rPr lang="en-US" sz="1900" dirty="0" err="1">
                <a:effectLst/>
                <a:latin typeface="Calibri" panose="020F0502020204030204" pitchFamily="34" charset="0"/>
                <a:ea typeface="Calibri" panose="020F0502020204030204" pitchFamily="34" charset="0"/>
                <a:cs typeface="Times New Roman" panose="02020603050405020304" pitchFamily="18" charset="0"/>
              </a:rPr>
              <a:t>QTcF</a:t>
            </a:r>
            <a:r>
              <a:rPr lang="en-US" sz="1900" dirty="0">
                <a:effectLst/>
                <a:latin typeface="Calibri" panose="020F0502020204030204" pitchFamily="34" charset="0"/>
                <a:ea typeface="Calibri" panose="020F0502020204030204" pitchFamily="34" charset="0"/>
                <a:cs typeface="Times New Roman" panose="02020603050405020304" pitchFamily="18" charset="0"/>
              </a:rPr>
              <a:t> required a dose hold</a:t>
            </a:r>
            <a:r>
              <a:rPr lang="en-US" sz="19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900" dirty="0">
                <a:solidFill>
                  <a:srgbClr val="5A5A5A"/>
                </a:solidFill>
                <a:effectLst/>
                <a:latin typeface="Calibri" panose="020F0502020204030204" pitchFamily="34" charset="0"/>
                <a:ea typeface="Calibri" panose="020F0502020204030204" pitchFamily="34" charset="0"/>
                <a:cs typeface="Times New Roman" panose="02020603050405020304" pitchFamily="18" charset="0"/>
              </a:rPr>
              <a:t>that </a:t>
            </a:r>
            <a:r>
              <a:rPr lang="en-US" sz="1900" dirty="0">
                <a:effectLst/>
                <a:latin typeface="Calibri" panose="020F0502020204030204" pitchFamily="34" charset="0"/>
                <a:ea typeface="Calibri" panose="020F0502020204030204" pitchFamily="34" charset="0"/>
                <a:cs typeface="Times New Roman" panose="02020603050405020304" pitchFamily="18" charset="0"/>
              </a:rPr>
              <a:t>did not take place, resulting in a deviation. </a:t>
            </a:r>
            <a:br>
              <a:rPr lang="en-US" sz="1900" dirty="0">
                <a:effectLst/>
                <a:latin typeface="Calibri" panose="020F0502020204030204" pitchFamily="34" charset="0"/>
                <a:ea typeface="Calibri" panose="020F0502020204030204" pitchFamily="34" charset="0"/>
                <a:cs typeface="Times New Roman" panose="02020603050405020304" pitchFamily="18" charset="0"/>
              </a:rPr>
            </a:b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15000"/>
              </a:lnSpc>
              <a:spcBef>
                <a:spcPts val="0"/>
              </a:spcBef>
              <a:spcAft>
                <a:spcPts val="0"/>
              </a:spcAft>
            </a:pPr>
            <a:r>
              <a:rPr lang="en-US" sz="1900" b="1" u="sng" dirty="0">
                <a:effectLst/>
                <a:latin typeface="Calibri" panose="020F0502020204030204" pitchFamily="34" charset="0"/>
                <a:ea typeface="Calibri" panose="020F0502020204030204" pitchFamily="34" charset="0"/>
                <a:cs typeface="Times New Roman" panose="02020603050405020304" pitchFamily="18" charset="0"/>
              </a:rPr>
              <a:t>Corrective Action:</a:t>
            </a:r>
            <a:r>
              <a:rPr lang="en-US" sz="1900" b="1" dirty="0">
                <a:effectLst/>
                <a:latin typeface="Calibri" panose="020F0502020204030204" pitchFamily="34" charset="0"/>
                <a:ea typeface="Calibri" panose="020F0502020204030204" pitchFamily="34" charset="0"/>
                <a:cs typeface="Times New Roman" panose="02020603050405020304" pitchFamily="18" charset="0"/>
              </a:rPr>
              <a:t> </a:t>
            </a:r>
            <a:r>
              <a:rPr lang="en-US" sz="1900" dirty="0">
                <a:effectLst/>
                <a:latin typeface="Calibri" panose="020F0502020204030204" pitchFamily="34" charset="0"/>
                <a:ea typeface="Calibri" panose="020F0502020204030204" pitchFamily="34" charset="0"/>
                <a:cs typeface="Times New Roman" panose="02020603050405020304" pitchFamily="18" charset="0"/>
              </a:rPr>
              <a:t>The investigator contacted the patient and notified them of the prolonged </a:t>
            </a:r>
            <a:r>
              <a:rPr lang="en-US" sz="1900" dirty="0" err="1">
                <a:effectLst/>
                <a:latin typeface="Calibri" panose="020F0502020204030204" pitchFamily="34" charset="0"/>
                <a:ea typeface="Calibri" panose="020F0502020204030204" pitchFamily="34" charset="0"/>
                <a:cs typeface="Times New Roman" panose="02020603050405020304" pitchFamily="18" charset="0"/>
              </a:rPr>
              <a:t>QTcF</a:t>
            </a:r>
            <a:r>
              <a:rPr lang="en-US" sz="1900" dirty="0">
                <a:effectLst/>
                <a:latin typeface="Calibri" panose="020F0502020204030204" pitchFamily="34" charset="0"/>
                <a:ea typeface="Calibri" panose="020F0502020204030204" pitchFamily="34" charset="0"/>
                <a:cs typeface="Times New Roman" panose="02020603050405020304" pitchFamily="18" charset="0"/>
              </a:rPr>
              <a:t> and asked them to hold their dose immediately and return to the cancer center as soon as possible for a repeat EKG to ensure that the participant was safe. EKG was obtained and the </a:t>
            </a:r>
            <a:r>
              <a:rPr lang="en-US" sz="1900" dirty="0" err="1">
                <a:effectLst/>
                <a:latin typeface="Calibri" panose="020F0502020204030204" pitchFamily="34" charset="0"/>
                <a:ea typeface="Calibri" panose="020F0502020204030204" pitchFamily="34" charset="0"/>
                <a:cs typeface="Times New Roman" panose="02020603050405020304" pitchFamily="18" charset="0"/>
              </a:rPr>
              <a:t>QTcF</a:t>
            </a:r>
            <a:r>
              <a:rPr lang="en-US" sz="1900" dirty="0">
                <a:effectLst/>
                <a:latin typeface="Calibri" panose="020F0502020204030204" pitchFamily="34" charset="0"/>
                <a:ea typeface="Calibri" panose="020F0502020204030204" pitchFamily="34" charset="0"/>
                <a:cs typeface="Times New Roman" panose="02020603050405020304" pitchFamily="18" charset="0"/>
              </a:rPr>
              <a:t> was 460. The participant was instructed to continue holding their dose and to return to the cancer center daily for repeat EKG. The investigator contacted the medical monitor for further guidance. </a:t>
            </a:r>
          </a:p>
          <a:p>
            <a:endParaRPr lang="en-US" dirty="0"/>
          </a:p>
        </p:txBody>
      </p:sp>
      <p:sp>
        <p:nvSpPr>
          <p:cNvPr id="6" name="Content Placeholder 5">
            <a:extLst>
              <a:ext uri="{FF2B5EF4-FFF2-40B4-BE49-F238E27FC236}">
                <a16:creationId xmlns:a16="http://schemas.microsoft.com/office/drawing/2014/main" id="{C2109DDE-EC8F-5F2C-14AB-FCAE4EED4468}"/>
              </a:ext>
            </a:extLst>
          </p:cNvPr>
          <p:cNvSpPr>
            <a:spLocks noGrp="1"/>
          </p:cNvSpPr>
          <p:nvPr>
            <p:ph sz="quarter" idx="4"/>
          </p:nvPr>
        </p:nvSpPr>
        <p:spPr/>
        <p:txBody>
          <a:bodyPr>
            <a:normAutofit fontScale="77500" lnSpcReduction="20000"/>
          </a:bodyPr>
          <a:lstStyle/>
          <a:p>
            <a:pPr marL="457200" marR="0">
              <a:lnSpc>
                <a:spcPct val="115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In the study procedures section, it states that the 72-hour PK must be obtained within +/- 2 hours from the time of dosing on day 1.</a:t>
            </a:r>
          </a:p>
          <a:p>
            <a:pPr marL="781200" lvl="1">
              <a:lnSpc>
                <a:spcPct val="115000"/>
              </a:lnSpc>
              <a:spcBef>
                <a:spcPts val="0"/>
              </a:spcBef>
              <a:spcAft>
                <a:spcPts val="0"/>
              </a:spcAft>
            </a:pPr>
            <a:r>
              <a:rPr lang="en-US" sz="1900" dirty="0">
                <a:latin typeface="Calibri" panose="020F0502020204030204" pitchFamily="34" charset="0"/>
                <a:ea typeface="Calibri" panose="020F0502020204030204" pitchFamily="34" charset="0"/>
                <a:cs typeface="Times New Roman" panose="02020603050405020304" pitchFamily="18" charset="0"/>
              </a:rPr>
              <a:t>NOTE:</a:t>
            </a:r>
            <a:r>
              <a:rPr lang="en-US" sz="1900" dirty="0">
                <a:effectLst/>
                <a:latin typeface="Calibri" panose="020F0502020204030204" pitchFamily="34" charset="0"/>
                <a:ea typeface="Calibri" panose="020F0502020204030204" pitchFamily="34" charset="0"/>
                <a:cs typeface="Times New Roman" panose="02020603050405020304" pitchFamily="18" charset="0"/>
              </a:rPr>
              <a:t> If the protocol used the word “</a:t>
            </a:r>
            <a:r>
              <a:rPr lang="en-US" sz="1900" b="1" dirty="0">
                <a:effectLst/>
                <a:latin typeface="Calibri" panose="020F0502020204030204" pitchFamily="34" charset="0"/>
                <a:ea typeface="Calibri" panose="020F0502020204030204" pitchFamily="34" charset="0"/>
                <a:cs typeface="Times New Roman" panose="02020603050405020304" pitchFamily="18" charset="0"/>
              </a:rPr>
              <a:t>should</a:t>
            </a:r>
            <a:r>
              <a:rPr lang="en-US" sz="1900" dirty="0">
                <a:effectLst/>
                <a:latin typeface="Calibri" panose="020F0502020204030204" pitchFamily="34" charset="0"/>
                <a:ea typeface="Calibri" panose="020F0502020204030204" pitchFamily="34" charset="0"/>
                <a:cs typeface="Times New Roman" panose="02020603050405020304" pitchFamily="18" charset="0"/>
              </a:rPr>
              <a:t>” instead of “</a:t>
            </a:r>
            <a:r>
              <a:rPr lang="en-US" sz="1900" b="1" dirty="0">
                <a:effectLst/>
                <a:latin typeface="Calibri" panose="020F0502020204030204" pitchFamily="34" charset="0"/>
                <a:ea typeface="Calibri" panose="020F0502020204030204" pitchFamily="34" charset="0"/>
                <a:cs typeface="Times New Roman" panose="02020603050405020304" pitchFamily="18" charset="0"/>
              </a:rPr>
              <a:t>must</a:t>
            </a:r>
            <a:r>
              <a:rPr lang="en-US" sz="1900" dirty="0">
                <a:effectLst/>
                <a:latin typeface="Calibri" panose="020F0502020204030204" pitchFamily="34" charset="0"/>
                <a:ea typeface="Calibri" panose="020F0502020204030204" pitchFamily="34" charset="0"/>
                <a:cs typeface="Times New Roman" panose="02020603050405020304" pitchFamily="18" charset="0"/>
              </a:rPr>
              <a:t>,” this would </a:t>
            </a:r>
            <a:r>
              <a:rPr lang="en-US" sz="1900" b="1" dirty="0">
                <a:effectLst/>
                <a:latin typeface="Calibri" panose="020F0502020204030204" pitchFamily="34" charset="0"/>
                <a:ea typeface="Calibri" panose="020F0502020204030204" pitchFamily="34" charset="0"/>
                <a:cs typeface="Times New Roman" panose="02020603050405020304" pitchFamily="18" charset="0"/>
              </a:rPr>
              <a:t>not</a:t>
            </a:r>
            <a:r>
              <a:rPr lang="en-US" sz="1900" dirty="0">
                <a:effectLst/>
                <a:latin typeface="Calibri" panose="020F0502020204030204" pitchFamily="34" charset="0"/>
                <a:ea typeface="Calibri" panose="020F0502020204030204" pitchFamily="34" charset="0"/>
                <a:cs typeface="Times New Roman" panose="02020603050405020304" pitchFamily="18" charset="0"/>
              </a:rPr>
              <a:t> be considered a deviation.</a:t>
            </a:r>
          </a:p>
          <a:p>
            <a:pPr marL="475200" lvl="1" indent="0">
              <a:lnSpc>
                <a:spcPct val="115000"/>
              </a:lnSpc>
              <a:spcBef>
                <a:spcPts val="0"/>
              </a:spcBef>
              <a:spcAft>
                <a:spcPts val="0"/>
              </a:spcAft>
              <a:buNone/>
            </a:pPr>
            <a:r>
              <a:rPr lang="en-US" sz="19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lnSpc>
                <a:spcPct val="115000"/>
              </a:lnSpc>
              <a:spcBef>
                <a:spcPts val="0"/>
              </a:spcBef>
              <a:spcAft>
                <a:spcPts val="0"/>
              </a:spcAft>
            </a:pPr>
            <a:r>
              <a:rPr lang="en-US" sz="1900" b="1" u="sng" dirty="0">
                <a:effectLst/>
                <a:latin typeface="Calibri" panose="020F0502020204030204" pitchFamily="34" charset="0"/>
                <a:ea typeface="Calibri" panose="020F0502020204030204" pitchFamily="34" charset="0"/>
                <a:cs typeface="Times New Roman" panose="02020603050405020304" pitchFamily="18" charset="0"/>
              </a:rPr>
              <a:t>Corrective Action:</a:t>
            </a:r>
            <a:r>
              <a:rPr lang="en-US" sz="1900" b="1" dirty="0">
                <a:effectLst/>
                <a:latin typeface="Calibri" panose="020F0502020204030204" pitchFamily="34" charset="0"/>
                <a:ea typeface="Calibri" panose="020F0502020204030204" pitchFamily="34" charset="0"/>
                <a:cs typeface="Times New Roman" panose="02020603050405020304" pitchFamily="18" charset="0"/>
              </a:rPr>
              <a:t> </a:t>
            </a:r>
            <a:r>
              <a:rPr lang="en-US" sz="1900" dirty="0">
                <a:effectLst/>
                <a:latin typeface="Calibri" panose="020F0502020204030204" pitchFamily="34" charset="0"/>
                <a:ea typeface="Calibri" panose="020F0502020204030204" pitchFamily="34" charset="0"/>
                <a:cs typeface="Times New Roman" panose="02020603050405020304" pitchFamily="18" charset="0"/>
              </a:rPr>
              <a:t>The PK was obtained as soon as possible after the patient’s arrival and the actual time of draw was noted on the requisition form. The study sponsor was notified in accordance with the protocol requirements</a:t>
            </a:r>
          </a:p>
        </p:txBody>
      </p:sp>
      <p:sp>
        <p:nvSpPr>
          <p:cNvPr id="9" name="Text Placeholder 4">
            <a:extLst>
              <a:ext uri="{FF2B5EF4-FFF2-40B4-BE49-F238E27FC236}">
                <a16:creationId xmlns:a16="http://schemas.microsoft.com/office/drawing/2014/main" id="{5BFF350D-71D9-5F4C-FE3D-6ACAC96FC8DE}"/>
              </a:ext>
            </a:extLst>
          </p:cNvPr>
          <p:cNvSpPr>
            <a:spLocks noGrp="1"/>
          </p:cNvSpPr>
          <p:nvPr>
            <p:ph type="body" sz="quarter" idx="3"/>
          </p:nvPr>
        </p:nvSpPr>
        <p:spPr>
          <a:xfrm>
            <a:off x="6350480" y="2242207"/>
            <a:ext cx="5546345" cy="553373"/>
          </a:xfrm>
        </p:spPr>
        <p:txBody>
          <a:bodyPr/>
          <a:lstStyle/>
          <a:p>
            <a:r>
              <a:rPr lang="en-US" dirty="0"/>
              <a:t>Example 2: Does Not Impact Participant Safety </a:t>
            </a:r>
          </a:p>
        </p:txBody>
      </p:sp>
    </p:spTree>
    <p:extLst>
      <p:ext uri="{BB962C8B-B14F-4D97-AF65-F5344CB8AC3E}">
        <p14:creationId xmlns:p14="http://schemas.microsoft.com/office/powerpoint/2010/main" val="1906932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116CB-A5B3-B86E-C70F-7E1D9A19A630}"/>
              </a:ext>
            </a:extLst>
          </p:cNvPr>
          <p:cNvSpPr>
            <a:spLocks noGrp="1"/>
          </p:cNvSpPr>
          <p:nvPr>
            <p:ph type="title"/>
          </p:nvPr>
        </p:nvSpPr>
        <p:spPr/>
        <p:txBody>
          <a:bodyPr/>
          <a:lstStyle/>
          <a:p>
            <a:r>
              <a:rPr lang="en-US" b="1" dirty="0"/>
              <a:t>Step 2: </a:t>
            </a:r>
            <a:r>
              <a:rPr lang="en-US" dirty="0"/>
              <a:t>Evaluate and Review the Deviation</a:t>
            </a:r>
          </a:p>
        </p:txBody>
      </p:sp>
      <p:sp>
        <p:nvSpPr>
          <p:cNvPr id="4" name="Text Placeholder 3">
            <a:extLst>
              <a:ext uri="{FF2B5EF4-FFF2-40B4-BE49-F238E27FC236}">
                <a16:creationId xmlns:a16="http://schemas.microsoft.com/office/drawing/2014/main" id="{5B48F742-590E-7F6A-43F2-912F0ADAD45C}"/>
              </a:ext>
            </a:extLst>
          </p:cNvPr>
          <p:cNvSpPr>
            <a:spLocks noGrp="1"/>
          </p:cNvSpPr>
          <p:nvPr>
            <p:ph type="body" idx="1"/>
          </p:nvPr>
        </p:nvSpPr>
        <p:spPr/>
        <p:txBody>
          <a:bodyPr/>
          <a:lstStyle/>
          <a:p>
            <a:r>
              <a:rPr lang="en-US" dirty="0"/>
              <a:t>Example </a:t>
            </a:r>
            <a:r>
              <a:rPr lang="en-US" dirty="0">
                <a:solidFill>
                  <a:srgbClr val="1EC8C8"/>
                </a:solidFill>
              </a:rPr>
              <a:t>1: Impacts </a:t>
            </a:r>
            <a:r>
              <a:rPr lang="en-US" dirty="0"/>
              <a:t>Participant Safety</a:t>
            </a:r>
          </a:p>
        </p:txBody>
      </p:sp>
      <p:sp>
        <p:nvSpPr>
          <p:cNvPr id="6" name="Content Placeholder 5">
            <a:extLst>
              <a:ext uri="{FF2B5EF4-FFF2-40B4-BE49-F238E27FC236}">
                <a16:creationId xmlns:a16="http://schemas.microsoft.com/office/drawing/2014/main" id="{76877A73-CDD5-2687-379A-536C5BA2374C}"/>
              </a:ext>
            </a:extLst>
          </p:cNvPr>
          <p:cNvSpPr>
            <a:spLocks noGrp="1"/>
          </p:cNvSpPr>
          <p:nvPr>
            <p:ph sz="quarter" idx="4"/>
          </p:nvPr>
        </p:nvSpPr>
        <p:spPr>
          <a:xfrm>
            <a:off x="6381548" y="2804265"/>
            <a:ext cx="5229260" cy="2934999"/>
          </a:xfrm>
        </p:spPr>
        <p:txBody>
          <a:bodyPr>
            <a:normAutofit/>
          </a:bodyPr>
          <a:lstStyle/>
          <a:p>
            <a:r>
              <a:rPr lang="en-US" sz="1600" dirty="0">
                <a:effectLst/>
                <a:latin typeface="Calibri" panose="020F0502020204030204" pitchFamily="34" charset="0"/>
                <a:ea typeface="Calibri" panose="020F0502020204030204" pitchFamily="34" charset="0"/>
                <a:cs typeface="Times New Roman" panose="02020603050405020304" pitchFamily="18" charset="0"/>
              </a:rPr>
              <a:t>The research coordinator/nurse reviewed the departmental SOP on deviation reporting. </a:t>
            </a:r>
          </a:p>
          <a:p>
            <a:r>
              <a:rPr lang="en-US" sz="1600" dirty="0">
                <a:effectLst/>
                <a:latin typeface="Calibri" panose="020F0502020204030204" pitchFamily="34" charset="0"/>
                <a:ea typeface="Calibri" panose="020F0502020204030204" pitchFamily="34" charset="0"/>
                <a:cs typeface="Times New Roman" panose="02020603050405020304" pitchFamily="18" charset="0"/>
              </a:rPr>
              <a:t>The situation was discussed and reviewed with the investigator</a:t>
            </a:r>
          </a:p>
          <a:p>
            <a:r>
              <a:rPr lang="en-US" sz="1600" dirty="0">
                <a:effectLst/>
                <a:latin typeface="Calibri" panose="020F0502020204030204" pitchFamily="34" charset="0"/>
                <a:ea typeface="Calibri" panose="020F0502020204030204" pitchFamily="34" charset="0"/>
                <a:cs typeface="Times New Roman" panose="02020603050405020304" pitchFamily="18" charset="0"/>
              </a:rPr>
              <a:t>The PI evaluated the deviation, and it was recorded in the institution’s CTMS. </a:t>
            </a:r>
          </a:p>
          <a:p>
            <a:r>
              <a:rPr lang="en-US" sz="1600" dirty="0">
                <a:effectLst/>
                <a:latin typeface="Calibri" panose="020F0502020204030204" pitchFamily="34" charset="0"/>
                <a:ea typeface="Calibri" panose="020F0502020204030204" pitchFamily="34" charset="0"/>
                <a:cs typeface="Times New Roman" panose="02020603050405020304" pitchFamily="18" charset="0"/>
              </a:rPr>
              <a:t>The IRB reporting requirements were reviewed, and this deviation did not meet the reporting requirements. </a:t>
            </a:r>
          </a:p>
          <a:p>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61F5470F-2595-742E-D282-48EA1E648C26}"/>
              </a:ext>
            </a:extLst>
          </p:cNvPr>
          <p:cNvSpPr txBox="1"/>
          <p:nvPr/>
        </p:nvSpPr>
        <p:spPr>
          <a:xfrm>
            <a:off x="409475" y="2804265"/>
            <a:ext cx="5839540" cy="4308872"/>
          </a:xfrm>
          <a:prstGeom prst="rect">
            <a:avLst/>
          </a:prstGeom>
          <a:noFill/>
        </p:spPr>
        <p:txBody>
          <a:bodyPr wrap="square" rtlCol="0">
            <a:spAutoFit/>
          </a:bodyPr>
          <a:lstStyle/>
          <a:p>
            <a:pPr marL="285750" indent="-285750">
              <a:buClr>
                <a:srgbClr val="84576F"/>
              </a:buClr>
              <a:buFont typeface="Wingdings" panose="05000000000000000000" pitchFamily="2" charset="2"/>
              <a:buChar char="§"/>
            </a:pPr>
            <a:r>
              <a:rPr lang="en-US" sz="1600" dirty="0">
                <a:effectLst/>
                <a:latin typeface="Calibri" panose="020F0502020204030204" pitchFamily="34" charset="0"/>
                <a:ea typeface="Calibri" panose="020F0502020204030204" pitchFamily="34" charset="0"/>
                <a:cs typeface="Times New Roman" panose="02020603050405020304" pitchFamily="18" charset="0"/>
              </a:rPr>
              <a:t>The </a:t>
            </a:r>
            <a:r>
              <a:rPr lang="en-US" sz="1600" dirty="0">
                <a:solidFill>
                  <a:srgbClr val="5A5A5A"/>
                </a:solidFill>
                <a:effectLst/>
                <a:latin typeface="Calibri" panose="020F0502020204030204" pitchFamily="34" charset="0"/>
                <a:ea typeface="Calibri" panose="020F0502020204030204" pitchFamily="34" charset="0"/>
                <a:cs typeface="Times New Roman" panose="02020603050405020304" pitchFamily="18" charset="0"/>
              </a:rPr>
              <a:t>research coordinator/nurse referred to the departmental SOP on deviation reporting, which indicated that the deviation needed to be reviewed with the investigator within 24 hours and due to the potential impact on patient safety, sponsor notification was required within 48 hours.</a:t>
            </a:r>
          </a:p>
          <a:p>
            <a:pPr marL="285750" indent="-285750">
              <a:buClr>
                <a:srgbClr val="84576F"/>
              </a:buClr>
              <a:buFont typeface="Wingdings" panose="05000000000000000000" pitchFamily="2" charset="2"/>
              <a:buChar char="§"/>
            </a:pPr>
            <a:r>
              <a:rPr lang="en-US" sz="1600" dirty="0">
                <a:solidFill>
                  <a:srgbClr val="5A5A5A"/>
                </a:solidFill>
                <a:effectLst/>
                <a:latin typeface="Calibri" panose="020F0502020204030204" pitchFamily="34" charset="0"/>
                <a:ea typeface="Calibri" panose="020F0502020204030204" pitchFamily="34" charset="0"/>
                <a:cs typeface="Times New Roman" panose="02020603050405020304" pitchFamily="18" charset="0"/>
              </a:rPr>
              <a:t> The research coordinator/nurse reviewed the deviation with the investigator to determine the impact on patient safety and the potential for corruption of study data and documented the PI’s assessment. </a:t>
            </a:r>
          </a:p>
          <a:p>
            <a:pPr marL="285750" indent="-285750">
              <a:buClr>
                <a:srgbClr val="84576F"/>
              </a:buClr>
              <a:buFont typeface="Wingdings" panose="05000000000000000000" pitchFamily="2" charset="2"/>
              <a:buChar char="§"/>
            </a:pPr>
            <a:r>
              <a:rPr lang="en-US" sz="1600" dirty="0">
                <a:solidFill>
                  <a:srgbClr val="5A5A5A"/>
                </a:solidFill>
                <a:effectLst/>
                <a:latin typeface="Calibri" panose="020F0502020204030204" pitchFamily="34" charset="0"/>
                <a:ea typeface="Calibri" panose="020F0502020204030204" pitchFamily="34" charset="0"/>
                <a:cs typeface="Times New Roman" panose="02020603050405020304" pitchFamily="18" charset="0"/>
              </a:rPr>
              <a:t>This information was recorded in the departmental CTMS as required. </a:t>
            </a:r>
          </a:p>
          <a:p>
            <a:pPr marL="285750" indent="-285750">
              <a:buClr>
                <a:srgbClr val="84576F"/>
              </a:buClr>
              <a:buFont typeface="Wingdings" panose="05000000000000000000" pitchFamily="2" charset="2"/>
              <a:buChar char="§"/>
            </a:pPr>
            <a:r>
              <a:rPr lang="en-US" sz="1600" dirty="0">
                <a:solidFill>
                  <a:srgbClr val="5A5A5A"/>
                </a:solidFill>
                <a:effectLst/>
                <a:latin typeface="Calibri" panose="020F0502020204030204" pitchFamily="34" charset="0"/>
                <a:ea typeface="Calibri" panose="020F0502020204030204" pitchFamily="34" charset="0"/>
                <a:cs typeface="Times New Roman" panose="02020603050405020304" pitchFamily="18" charset="0"/>
              </a:rPr>
              <a:t>The SOP indicated that manager review was the next step followed by regulatory review. </a:t>
            </a:r>
          </a:p>
          <a:p>
            <a:pPr marL="285750" indent="-285750">
              <a:buClr>
                <a:srgbClr val="84576F"/>
              </a:buClr>
              <a:buFont typeface="Wingdings" panose="05000000000000000000" pitchFamily="2" charset="2"/>
              <a:buChar char="§"/>
            </a:pPr>
            <a:r>
              <a:rPr lang="en-US" sz="1600" dirty="0">
                <a:solidFill>
                  <a:srgbClr val="5A5A5A"/>
                </a:solidFill>
                <a:effectLst/>
                <a:latin typeface="Calibri" panose="020F0502020204030204" pitchFamily="34" charset="0"/>
                <a:ea typeface="Calibri" panose="020F0502020204030204" pitchFamily="34" charset="0"/>
                <a:cs typeface="Times New Roman" panose="02020603050405020304" pitchFamily="18" charset="0"/>
              </a:rPr>
              <a:t>The deviation along with the PI’s assessment was reviewed for IRB reporting requirements. Per the institutional </a:t>
            </a:r>
            <a:r>
              <a:rPr lang="en-US" sz="1600" dirty="0">
                <a:effectLst/>
                <a:latin typeface="Calibri" panose="020F0502020204030204" pitchFamily="34" charset="0"/>
                <a:ea typeface="Calibri" panose="020F0502020204030204" pitchFamily="34" charset="0"/>
                <a:cs typeface="Times New Roman" panose="02020603050405020304" pitchFamily="18" charset="0"/>
              </a:rPr>
              <a:t>guidelines, this situation required reporting to the IRB. </a:t>
            </a:r>
          </a:p>
          <a:p>
            <a:pPr marL="285750" indent="-285750">
              <a:buFont typeface="Wingdings" panose="05000000000000000000" pitchFamily="2" charset="2"/>
              <a:buChar char="§"/>
            </a:pPr>
            <a:endParaRPr lang="en-US" dirty="0"/>
          </a:p>
        </p:txBody>
      </p:sp>
      <p:sp>
        <p:nvSpPr>
          <p:cNvPr id="14" name="Text Placeholder 4">
            <a:extLst>
              <a:ext uri="{FF2B5EF4-FFF2-40B4-BE49-F238E27FC236}">
                <a16:creationId xmlns:a16="http://schemas.microsoft.com/office/drawing/2014/main" id="{F13F0EE1-2AF9-A6BA-5F2C-A4AE34A5C05A}"/>
              </a:ext>
            </a:extLst>
          </p:cNvPr>
          <p:cNvSpPr>
            <a:spLocks noGrp="1"/>
          </p:cNvSpPr>
          <p:nvPr>
            <p:ph type="body" sz="quarter" idx="3"/>
          </p:nvPr>
        </p:nvSpPr>
        <p:spPr>
          <a:xfrm>
            <a:off x="6350480" y="2242207"/>
            <a:ext cx="5546345" cy="553373"/>
          </a:xfrm>
        </p:spPr>
        <p:txBody>
          <a:bodyPr/>
          <a:lstStyle/>
          <a:p>
            <a:r>
              <a:rPr lang="en-US" dirty="0"/>
              <a:t>Example 2: Does Not Impact Participant Safety </a:t>
            </a:r>
          </a:p>
        </p:txBody>
      </p:sp>
    </p:spTree>
    <p:extLst>
      <p:ext uri="{BB962C8B-B14F-4D97-AF65-F5344CB8AC3E}">
        <p14:creationId xmlns:p14="http://schemas.microsoft.com/office/powerpoint/2010/main" val="1013610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3EA48-4812-192E-AE35-3E6496D9B90E}"/>
              </a:ext>
            </a:extLst>
          </p:cNvPr>
          <p:cNvSpPr>
            <a:spLocks noGrp="1"/>
          </p:cNvSpPr>
          <p:nvPr>
            <p:ph type="title"/>
          </p:nvPr>
        </p:nvSpPr>
        <p:spPr/>
        <p:txBody>
          <a:bodyPr/>
          <a:lstStyle/>
          <a:p>
            <a:r>
              <a:rPr lang="en-US" b="1" dirty="0"/>
              <a:t>Step 3: </a:t>
            </a:r>
            <a:r>
              <a:rPr lang="en-US" dirty="0"/>
              <a:t>Conduct a Root Cause Analysis</a:t>
            </a:r>
          </a:p>
        </p:txBody>
      </p:sp>
      <p:sp>
        <p:nvSpPr>
          <p:cNvPr id="4" name="Text Placeholder 3">
            <a:extLst>
              <a:ext uri="{FF2B5EF4-FFF2-40B4-BE49-F238E27FC236}">
                <a16:creationId xmlns:a16="http://schemas.microsoft.com/office/drawing/2014/main" id="{E83D3859-8F57-D760-7A7C-2A7CF55D788D}"/>
              </a:ext>
            </a:extLst>
          </p:cNvPr>
          <p:cNvSpPr>
            <a:spLocks noGrp="1"/>
          </p:cNvSpPr>
          <p:nvPr>
            <p:ph type="body" idx="1"/>
          </p:nvPr>
        </p:nvSpPr>
        <p:spPr/>
        <p:txBody>
          <a:bodyPr/>
          <a:lstStyle/>
          <a:p>
            <a:r>
              <a:rPr lang="en-US" dirty="0"/>
              <a:t>Example 1: Impacts Participant Safety</a:t>
            </a:r>
          </a:p>
        </p:txBody>
      </p:sp>
      <p:sp>
        <p:nvSpPr>
          <p:cNvPr id="3" name="Content Placeholder 2">
            <a:extLst>
              <a:ext uri="{FF2B5EF4-FFF2-40B4-BE49-F238E27FC236}">
                <a16:creationId xmlns:a16="http://schemas.microsoft.com/office/drawing/2014/main" id="{FBFE6BF6-4BD8-34D7-3F26-CDC015237C3D}"/>
              </a:ext>
            </a:extLst>
          </p:cNvPr>
          <p:cNvSpPr>
            <a:spLocks noGrp="1"/>
          </p:cNvSpPr>
          <p:nvPr>
            <p:ph sz="half" idx="2"/>
          </p:nvPr>
        </p:nvSpPr>
        <p:spPr>
          <a:xfrm>
            <a:off x="581191" y="2926052"/>
            <a:ext cx="5393100" cy="2934999"/>
          </a:xfrm>
        </p:spPr>
        <p:txBody>
          <a:bodyPr>
            <a:noAutofit/>
          </a:bodyPr>
          <a:lstStyle/>
          <a:p>
            <a:pPr marL="151200" marR="0" indent="0">
              <a:lnSpc>
                <a:spcPct val="115000"/>
              </a:lnSpc>
              <a:spcBef>
                <a:spcPts val="205"/>
              </a:spcBef>
              <a:spcAft>
                <a:spcPts val="0"/>
              </a:spcAft>
              <a:buNone/>
            </a:pPr>
            <a:r>
              <a:rPr lang="en-US" dirty="0">
                <a:effectLst/>
                <a:latin typeface="Calibri" panose="020F0502020204030204" pitchFamily="34" charset="0"/>
                <a:ea typeface="Calibri" panose="020F0502020204030204" pitchFamily="34" charset="0"/>
                <a:cs typeface="Times New Roman" panose="02020603050405020304" pitchFamily="18" charset="0"/>
              </a:rPr>
              <a:t>There were several issues that led to this deviation</a:t>
            </a:r>
            <a:r>
              <a:rPr lang="en-US"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p>
          <a:p>
            <a:pPr marL="457200" marR="0">
              <a:lnSpc>
                <a:spcPct val="115000"/>
              </a:lnSpc>
              <a:spcBef>
                <a:spcPts val="205"/>
              </a:spcBef>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The patient knew that they had to have an EKG but was not aware that the procedure was part of the safety parameters required prior to treatment. </a:t>
            </a:r>
          </a:p>
          <a:p>
            <a:pPr marL="457200" marR="0">
              <a:lnSpc>
                <a:spcPct val="115000"/>
              </a:lnSpc>
              <a:spcBef>
                <a:spcPts val="205"/>
              </a:spcBef>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EKG results were reviewed by the investigator the next day. </a:t>
            </a:r>
          </a:p>
          <a:p>
            <a:pPr marL="457200" marR="0">
              <a:lnSpc>
                <a:spcPct val="115000"/>
              </a:lnSpc>
              <a:spcBef>
                <a:spcPts val="205"/>
              </a:spcBef>
              <a:spcAft>
                <a:spcPts val="0"/>
              </a:spcAft>
            </a:pPr>
            <a:r>
              <a:rPr lang="en-US" dirty="0">
                <a:solidFill>
                  <a:srgbClr val="5A5A5A"/>
                </a:solidFill>
                <a:latin typeface="Calibri" panose="020F0502020204030204" pitchFamily="34" charset="0"/>
                <a:ea typeface="Calibri" panose="020F0502020204030204" pitchFamily="34" charset="0"/>
                <a:cs typeface="Times New Roman" panose="02020603050405020304" pitchFamily="18" charset="0"/>
              </a:rPr>
              <a:t>T</a:t>
            </a:r>
            <a:r>
              <a:rPr lang="en-US" dirty="0">
                <a:solidFill>
                  <a:srgbClr val="5A5A5A"/>
                </a:solidFill>
                <a:effectLst/>
                <a:latin typeface="Calibri" panose="020F0502020204030204" pitchFamily="34" charset="0"/>
                <a:ea typeface="Calibri" panose="020F0502020204030204" pitchFamily="34" charset="0"/>
                <a:cs typeface="Times New Roman" panose="02020603050405020304" pitchFamily="18" charset="0"/>
              </a:rPr>
              <a:t>h</a:t>
            </a:r>
            <a:r>
              <a:rPr lang="en-US" dirty="0">
                <a:effectLst/>
                <a:latin typeface="Calibri" panose="020F0502020204030204" pitchFamily="34" charset="0"/>
                <a:ea typeface="Calibri" panose="020F0502020204030204" pitchFamily="34" charset="0"/>
                <a:cs typeface="Times New Roman" panose="02020603050405020304" pitchFamily="18" charset="0"/>
              </a:rPr>
              <a:t>e patient was able to pick up their medication from the pharmacy with no communication about the safety parameters for the treatment. </a:t>
            </a:r>
          </a:p>
        </p:txBody>
      </p:sp>
      <p:sp>
        <p:nvSpPr>
          <p:cNvPr id="6" name="Content Placeholder 5">
            <a:extLst>
              <a:ext uri="{FF2B5EF4-FFF2-40B4-BE49-F238E27FC236}">
                <a16:creationId xmlns:a16="http://schemas.microsoft.com/office/drawing/2014/main" id="{37ED0574-C900-A1E4-809A-3B486520C865}"/>
              </a:ext>
            </a:extLst>
          </p:cNvPr>
          <p:cNvSpPr>
            <a:spLocks noGrp="1"/>
          </p:cNvSpPr>
          <p:nvPr>
            <p:ph sz="quarter" idx="4"/>
          </p:nvPr>
        </p:nvSpPr>
        <p:spPr/>
        <p:txBody>
          <a:bodyPr>
            <a:normAutofit/>
          </a:bodyPr>
          <a:lstStyle/>
          <a:p>
            <a:r>
              <a:rPr lang="en-US" dirty="0">
                <a:effectLst/>
                <a:latin typeface="Calibri" panose="020F0502020204030204" pitchFamily="34" charset="0"/>
                <a:ea typeface="Calibri" panose="020F0502020204030204" pitchFamily="34" charset="0"/>
                <a:cs typeface="Times New Roman" panose="02020603050405020304" pitchFamily="18" charset="0"/>
              </a:rPr>
              <a:t>The root cause of this deviation was an unexpected snowstorm. There was nothing the patient or study team could have done to prevent this from occurring. </a:t>
            </a:r>
          </a:p>
        </p:txBody>
      </p:sp>
      <p:sp>
        <p:nvSpPr>
          <p:cNvPr id="10" name="Text Placeholder 4">
            <a:extLst>
              <a:ext uri="{FF2B5EF4-FFF2-40B4-BE49-F238E27FC236}">
                <a16:creationId xmlns:a16="http://schemas.microsoft.com/office/drawing/2014/main" id="{F6BB4726-D462-C29E-88D6-554854EF7A0F}"/>
              </a:ext>
            </a:extLst>
          </p:cNvPr>
          <p:cNvSpPr txBox="1">
            <a:spLocks/>
          </p:cNvSpPr>
          <p:nvPr/>
        </p:nvSpPr>
        <p:spPr>
          <a:xfrm>
            <a:off x="6217708" y="2233524"/>
            <a:ext cx="5546345" cy="553373"/>
          </a:xfrm>
          <a:prstGeom prst="rect">
            <a:avLst/>
          </a:prstGeom>
        </p:spPr>
        <p:txBody>
          <a:bodyPr vert="horz" lIns="91440" tIns="45720" rIns="91440" bIns="45720" rtlCol="0" anchor="b">
            <a:noAutofit/>
          </a:bodyPr>
          <a:lstStyle>
            <a:lvl1pPr marL="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2200" b="0" kern="1200">
                <a:solidFill>
                  <a:schemeClr val="accent2"/>
                </a:solidFill>
                <a:latin typeface="+mn-lt"/>
                <a:ea typeface="+mn-ea"/>
                <a:cs typeface="+mn-cs"/>
              </a:defRPr>
            </a:lvl1pPr>
            <a:lvl2pPr marL="457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2000" b="1" kern="1200">
                <a:solidFill>
                  <a:schemeClr val="tx2"/>
                </a:solidFill>
                <a:latin typeface="+mn-lt"/>
                <a:ea typeface="+mn-ea"/>
                <a:cs typeface="+mn-cs"/>
              </a:defRPr>
            </a:lvl2pPr>
            <a:lvl3pPr marL="914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800" b="1" kern="1200">
                <a:solidFill>
                  <a:schemeClr val="tx2"/>
                </a:solidFill>
                <a:latin typeface="+mn-lt"/>
                <a:ea typeface="+mn-ea"/>
                <a:cs typeface="+mn-cs"/>
              </a:defRPr>
            </a:lvl3pPr>
            <a:lvl4pPr marL="1371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b="1" kern="1200">
                <a:solidFill>
                  <a:schemeClr val="tx2"/>
                </a:solidFill>
                <a:latin typeface="+mn-lt"/>
                <a:ea typeface="+mn-ea"/>
                <a:cs typeface="+mn-cs"/>
              </a:defRPr>
            </a:lvl4pPr>
            <a:lvl5pPr marL="18288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b="1" kern="1200">
                <a:solidFill>
                  <a:schemeClr val="tx2"/>
                </a:solidFill>
                <a:latin typeface="+mn-lt"/>
                <a:ea typeface="+mn-ea"/>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b="1"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b="1"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b="1"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b="1" kern="1200">
                <a:solidFill>
                  <a:schemeClr val="tx2"/>
                </a:solidFill>
                <a:latin typeface="+mn-lt"/>
                <a:ea typeface="+mn-ea"/>
                <a:cs typeface="+mn-cs"/>
              </a:defRPr>
            </a:lvl9pPr>
          </a:lstStyle>
          <a:p>
            <a:r>
              <a:rPr lang="en-US" dirty="0"/>
              <a:t>Example 2: Does Not Impact Participant Safety </a:t>
            </a:r>
          </a:p>
        </p:txBody>
      </p:sp>
    </p:spTree>
    <p:extLst>
      <p:ext uri="{BB962C8B-B14F-4D97-AF65-F5344CB8AC3E}">
        <p14:creationId xmlns:p14="http://schemas.microsoft.com/office/powerpoint/2010/main" val="3629630272"/>
      </p:ext>
    </p:extLst>
  </p:cSld>
  <p:clrMapOvr>
    <a:masterClrMapping/>
  </p:clrMapOvr>
</p:sld>
</file>

<file path=ppt/theme/theme1.xml><?xml version="1.0" encoding="utf-8"?>
<a:theme xmlns:a="http://schemas.openxmlformats.org/drawingml/2006/main" name="Dividend">
  <a:themeElements>
    <a:clrScheme name="Custom 5">
      <a:dk1>
        <a:srgbClr val="5A5A5A"/>
      </a:dk1>
      <a:lt1>
        <a:srgbClr val="F2F2F2"/>
      </a:lt1>
      <a:dk2>
        <a:srgbClr val="5A5A5A"/>
      </a:dk2>
      <a:lt2>
        <a:srgbClr val="F2F2F2"/>
      </a:lt2>
      <a:accent1>
        <a:srgbClr val="004B84"/>
      </a:accent1>
      <a:accent2>
        <a:srgbClr val="1EC8C8"/>
      </a:accent2>
      <a:accent3>
        <a:srgbClr val="6FA314"/>
      </a:accent3>
      <a:accent4>
        <a:srgbClr val="FFC800"/>
      </a:accent4>
      <a:accent5>
        <a:srgbClr val="1EC8C8"/>
      </a:accent5>
      <a:accent6>
        <a:srgbClr val="96F0F0"/>
      </a:accent6>
      <a:hlink>
        <a:srgbClr val="1EC8C8"/>
      </a:hlink>
      <a:folHlink>
        <a:srgbClr val="96F0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
  <TotalTime>417</TotalTime>
  <Words>1715</Words>
  <Application>Microsoft Office PowerPoint</Application>
  <PresentationFormat>Widescreen</PresentationFormat>
  <Paragraphs>80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Gill Sans MT</vt:lpstr>
      <vt:lpstr>Wingdings</vt:lpstr>
      <vt:lpstr>Wingdings 2</vt:lpstr>
      <vt:lpstr>Dividend</vt:lpstr>
      <vt:lpstr>Protocol Deviations</vt:lpstr>
      <vt:lpstr>Identify, Document, Track, Report:  A Step-by-Step Guide</vt:lpstr>
      <vt:lpstr>What is a Protocol Deviation? </vt:lpstr>
      <vt:lpstr>Example 1: Impacts participant safety</vt:lpstr>
      <vt:lpstr>Example 2: Does not Impact participant safety</vt:lpstr>
      <vt:lpstr>Identify, Document, Track, Report: A Step-by-Step Guide</vt:lpstr>
      <vt:lpstr>Step 1: Confirm Presence of a Deviation by Referring to the Protocol </vt:lpstr>
      <vt:lpstr>Step 2: Evaluate and Review the Deviation</vt:lpstr>
      <vt:lpstr>Step 3: Conduct a Root Cause Analysis</vt:lpstr>
      <vt:lpstr>Step 4: Develop Corrective &amp; Preventative Actions (CAPA)</vt:lpstr>
      <vt:lpstr>Step 5: Report to Sponsor as Required </vt:lpstr>
      <vt:lpstr>Step 6: Reporting Timeframes and IRB Reporting Policies</vt:lpstr>
      <vt:lpstr>Additional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Protocol Deviations</dc:title>
  <dc:creator>Honeycutt, Hailey N</dc:creator>
  <cp:lastModifiedBy>Shaw, Sarah</cp:lastModifiedBy>
  <cp:revision>11</cp:revision>
  <dcterms:created xsi:type="dcterms:W3CDTF">2023-04-20T19:41:52Z</dcterms:created>
  <dcterms:modified xsi:type="dcterms:W3CDTF">2023-08-15T20:05:21Z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2023-04-20T19:50:01Z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c3f253e6-5259-4ff9-8127-ec8ea8901431</vt:lpwstr>
  </property>
  <property fmtid="{D5CDD505-2E9C-101B-9397-08002B2CF9AE}" pid="8" name="MSIP_Label_5e4b1be8-281e-475d-98b0-21c3457e5a46_ContentBits">
    <vt:lpwstr>0</vt:lpwstr>
  </property>
</Properties>
</file>